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270" r:id="rId4"/>
    <p:sldId id="271" r:id="rId5"/>
    <p:sldId id="273" r:id="rId6"/>
    <p:sldId id="276" r:id="rId7"/>
    <p:sldId id="278" r:id="rId8"/>
    <p:sldId id="260" r:id="rId9"/>
    <p:sldId id="293" r:id="rId10"/>
    <p:sldId id="292" r:id="rId11"/>
    <p:sldId id="279" r:id="rId12"/>
    <p:sldId id="280" r:id="rId13"/>
    <p:sldId id="296" r:id="rId14"/>
    <p:sldId id="289" r:id="rId15"/>
    <p:sldId id="299" r:id="rId16"/>
    <p:sldId id="307" r:id="rId17"/>
    <p:sldId id="294" r:id="rId18"/>
    <p:sldId id="316" r:id="rId19"/>
    <p:sldId id="338" r:id="rId20"/>
    <p:sldId id="339" r:id="rId21"/>
    <p:sldId id="340" r:id="rId22"/>
    <p:sldId id="343" r:id="rId23"/>
    <p:sldId id="341" r:id="rId24"/>
    <p:sldId id="318" r:id="rId25"/>
    <p:sldId id="320" r:id="rId26"/>
    <p:sldId id="327" r:id="rId27"/>
    <p:sldId id="328" r:id="rId28"/>
    <p:sldId id="321" r:id="rId29"/>
    <p:sldId id="317" r:id="rId30"/>
    <p:sldId id="312" r:id="rId31"/>
    <p:sldId id="329" r:id="rId32"/>
    <p:sldId id="330" r:id="rId33"/>
    <p:sldId id="313" r:id="rId34"/>
    <p:sldId id="311" r:id="rId35"/>
    <p:sldId id="331" r:id="rId36"/>
    <p:sldId id="291" r:id="rId37"/>
    <p:sldId id="302" r:id="rId38"/>
    <p:sldId id="301" r:id="rId39"/>
    <p:sldId id="342" r:id="rId40"/>
    <p:sldId id="337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58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55D83-D6FE-4134-8377-FE748BDA04E7}" type="datetimeFigureOut">
              <a:rPr lang="es-ES" smtClean="0"/>
              <a:pPr/>
              <a:t>21/05/2015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E0D4D-4D4C-4A00-B5EE-980439374EDB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E0D4D-4D4C-4A00-B5EE-980439374EDB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E0D4D-4D4C-4A00-B5EE-980439374EDB}" type="slidenum">
              <a:rPr lang="es-ES" smtClean="0"/>
              <a:pPr/>
              <a:t>6</a:t>
            </a:fld>
            <a:endParaRPr lang="es-E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E0D4D-4D4C-4A00-B5EE-980439374EDB}" type="slidenum">
              <a:rPr lang="es-ES" smtClean="0"/>
              <a:pPr/>
              <a:t>37</a:t>
            </a:fld>
            <a:endParaRPr lang="es-E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2108-3633-48CC-9CE5-D7455B55C30C}" type="datetimeFigureOut">
              <a:rPr lang="es-ES" smtClean="0"/>
              <a:pPr/>
              <a:t>21/05/2015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5488-6196-460A-8883-825BA5154DF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Picture 2" descr="https://encrypted-tbn2.gstatic.com/images?q=tbn:ANd9GcRdE9EPbdNpZ5wDWLiUB6xP-cB8zuKUT5MS4GeCqECz-hMtTWwcRw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"/>
            <a:ext cx="1944216" cy="764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2108-3633-48CC-9CE5-D7455B55C30C}" type="datetimeFigureOut">
              <a:rPr lang="es-ES" smtClean="0"/>
              <a:pPr/>
              <a:t>21/05/2015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5488-6196-460A-8883-825BA5154DF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Picture 2" descr="https://encrypted-tbn2.gstatic.com/images?q=tbn:ANd9GcRdE9EPbdNpZ5wDWLiUB6xP-cB8zuKUT5MS4GeCqECz-hMtTWwcRw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"/>
            <a:ext cx="1944216" cy="764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2108-3633-48CC-9CE5-D7455B55C30C}" type="datetimeFigureOut">
              <a:rPr lang="es-ES" smtClean="0"/>
              <a:pPr/>
              <a:t>21/05/2015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5488-6196-460A-8883-825BA5154DF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Picture 2" descr="https://encrypted-tbn2.gstatic.com/images?q=tbn:ANd9GcRdE9EPbdNpZ5wDWLiUB6xP-cB8zuKUT5MS4GeCqECz-hMtTWwcRw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"/>
            <a:ext cx="1944216" cy="764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2108-3633-48CC-9CE5-D7455B55C30C}" type="datetimeFigureOut">
              <a:rPr lang="es-ES" smtClean="0"/>
              <a:pPr/>
              <a:t>21/05/2015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5488-6196-460A-8883-825BA5154DF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 l="19403" t="39624" r="19852" b="40361"/>
          <a:stretch>
            <a:fillRect/>
          </a:stretch>
        </p:blipFill>
        <p:spPr bwMode="auto">
          <a:xfrm>
            <a:off x="0" y="0"/>
            <a:ext cx="3059113" cy="806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2" descr="https://encrypted-tbn2.gstatic.com/images?q=tbn:ANd9GcRdE9EPbdNpZ5wDWLiUB6xP-cB8zuKUT5MS4GeCqECz-hMtTWwcRw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0"/>
            <a:ext cx="1944216" cy="764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2108-3633-48CC-9CE5-D7455B55C30C}" type="datetimeFigureOut">
              <a:rPr lang="es-ES" smtClean="0"/>
              <a:pPr/>
              <a:t>21/05/2015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5488-6196-460A-8883-825BA5154DF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Picture 2" descr="https://encrypted-tbn2.gstatic.com/images?q=tbn:ANd9GcRdE9EPbdNpZ5wDWLiUB6xP-cB8zuKUT5MS4GeCqECz-hMtTWwcRw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"/>
            <a:ext cx="1944216" cy="764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2108-3633-48CC-9CE5-D7455B55C30C}" type="datetimeFigureOut">
              <a:rPr lang="es-ES" smtClean="0"/>
              <a:pPr/>
              <a:t>21/05/2015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5488-6196-460A-8883-825BA5154DF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8" name="Picture 2" descr="https://encrypted-tbn2.gstatic.com/images?q=tbn:ANd9GcRdE9EPbdNpZ5wDWLiUB6xP-cB8zuKUT5MS4GeCqECz-hMtTWwcRw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"/>
            <a:ext cx="1944216" cy="764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2108-3633-48CC-9CE5-D7455B55C30C}" type="datetimeFigureOut">
              <a:rPr lang="es-ES" smtClean="0"/>
              <a:pPr/>
              <a:t>21/05/2015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5488-6196-460A-8883-825BA5154DF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0" name="Picture 2" descr="https://encrypted-tbn2.gstatic.com/images?q=tbn:ANd9GcRdE9EPbdNpZ5wDWLiUB6xP-cB8zuKUT5MS4GeCqECz-hMtTWwcRw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"/>
            <a:ext cx="1944216" cy="764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2108-3633-48CC-9CE5-D7455B55C30C}" type="datetimeFigureOut">
              <a:rPr lang="es-ES" smtClean="0"/>
              <a:pPr/>
              <a:t>21/05/2015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5488-6196-460A-8883-825BA5154DF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Picture 2" descr="https://encrypted-tbn2.gstatic.com/images?q=tbn:ANd9GcRdE9EPbdNpZ5wDWLiUB6xP-cB8zuKUT5MS4GeCqECz-hMtTWwcRw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"/>
            <a:ext cx="1944216" cy="764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2108-3633-48CC-9CE5-D7455B55C30C}" type="datetimeFigureOut">
              <a:rPr lang="es-ES" smtClean="0"/>
              <a:pPr/>
              <a:t>21/05/2015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5488-6196-460A-8883-825BA5154DF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5" name="Picture 2" descr="https://encrypted-tbn2.gstatic.com/images?q=tbn:ANd9GcRdE9EPbdNpZ5wDWLiUB6xP-cB8zuKUT5MS4GeCqECz-hMtTWwcRw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"/>
            <a:ext cx="1944216" cy="764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2108-3633-48CC-9CE5-D7455B55C30C}" type="datetimeFigureOut">
              <a:rPr lang="es-ES" smtClean="0"/>
              <a:pPr/>
              <a:t>21/05/2015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5488-6196-460A-8883-825BA5154DF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8" name="Picture 2" descr="https://encrypted-tbn2.gstatic.com/images?q=tbn:ANd9GcRdE9EPbdNpZ5wDWLiUB6xP-cB8zuKUT5MS4GeCqECz-hMtTWwcRw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"/>
            <a:ext cx="1944216" cy="764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C2108-3633-48CC-9CE5-D7455B55C30C}" type="datetimeFigureOut">
              <a:rPr lang="es-ES" smtClean="0"/>
              <a:pPr/>
              <a:t>21/05/2015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5488-6196-460A-8883-825BA5154DF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8" name="Picture 2" descr="https://encrypted-tbn2.gstatic.com/images?q=tbn:ANd9GcRdE9EPbdNpZ5wDWLiUB6xP-cB8zuKUT5MS4GeCqECz-hMtTWwcRw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"/>
            <a:ext cx="1944216" cy="764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C2108-3633-48CC-9CE5-D7455B55C30C}" type="datetimeFigureOut">
              <a:rPr lang="es-ES" smtClean="0"/>
              <a:pPr/>
              <a:t>21/05/2015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D5488-6196-460A-8883-825BA5154DF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13" cstate="print"/>
          <a:srcRect l="19403" t="39624" r="19852" b="40361"/>
          <a:stretch>
            <a:fillRect/>
          </a:stretch>
        </p:blipFill>
        <p:spPr bwMode="auto">
          <a:xfrm>
            <a:off x="0" y="0"/>
            <a:ext cx="3059113" cy="806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7 Rectángulo"/>
          <p:cNvSpPr/>
          <p:nvPr userDrawn="1"/>
        </p:nvSpPr>
        <p:spPr>
          <a:xfrm>
            <a:off x="5220073" y="0"/>
            <a:ext cx="3923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CADASTRAL REGULARIZATION PLAN </a:t>
            </a:r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es/url?sa=i&amp;rct=j&amp;q=&amp;esrc=s&amp;source=images&amp;cd=&amp;ved=0CAcQjRw&amp;url=http://aevalor.com/regularizacion-catastral-el-procedimiento-de-los-errores/&amp;ei=hp1PVZX1Icr9UKD9gMAK&amp;bvm=bv.92885102,d.d24&amp;psig=AFQjCNGOlL5oPBgVb9OUq9AmgKxh68q7TQ&amp;ust=1431367122866885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google.es/url?sa=i&amp;rct=j&amp;q=&amp;esrc=s&amp;source=images&amp;cd=&amp;cad=rja&amp;uact=8&amp;ved=0CAcQjRw&amp;url=http://www.hispaniaweb.com/paginas-web-por-60-euros-al-ano/&amp;ei=H7BPVeK9HoHdUa6zgYAC&amp;bvm=bv.92885102,d.d24&amp;psig=AFQjCNHsv8lziC8b8TgAA6GXx0HUHfnRqQ&amp;ust=1431372178605354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5.wm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es/url?sa=i&amp;rct=j&amp;q=&amp;esrc=s&amp;source=images&amp;cd=&amp;cad=rja&amp;uact=8&amp;docid=6agBXHyoYxb2SM&amp;tbnid=YeRKY7yCRdfT0M:&amp;ved=0CAUQjRw&amp;url=http://uaaap.blogspot.com/2013/01/290-catastro-y-registro-de-la-propiedad.html&amp;ei=C6KiU9ncFYn30gW-oIBI&amp;bvm=bv.69411363,d.d2k&amp;psig=AFQjCNFhGCJAhrl2m4iOilPffuOqbmQCBA&amp;ust=1403253232161155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&amp;url=http://ec.europa.eu/dgs/informatics/index_es.htm&amp;ei=K6RRVcrqKIuwUfj2gLgM&amp;bvm=bv.92885102,d.d24&amp;psig=AFQjCNGYWXEU1sdtIKPkisHqoc7PCtZDWQ&amp;ust=1431500204101472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es/url?sa=i&amp;rct=j&amp;q=&amp;esrc=s&amp;frm=1&amp;source=images&amp;cd=&amp;cad=rja&amp;uact=8&amp;docid=4bk9ATF1vx9T0M&amp;tbnid=RXbP0MPveu4ypM:&amp;ved=0CAcQjRw&amp;url=http://es.dreamstime.com/foto-de-archivo-libre-de-regal%C3%ADas-sello-aceptado-image33799445&amp;ei=0Co1VJqZI4L8sATG-4H4Dg&amp;bvm=bv.76943099,d.cWc&amp;psig=AFQjCNF-rQoIaVkKPtpyo6a0HvhepXt4oQ&amp;ust=141285680439596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es/url?sa=i&amp;rct=j&amp;q=&amp;esrc=s&amp;source=images&amp;cd=&amp;cad=rja&amp;uact=8&amp;ved=0CAcQjRw&amp;url=http://economia.elpais.com/economia/2014/01/15/vivienda/1389778262_410774.html&amp;ei=E45PVe-jDYKzUaDHgeAK&amp;bvm=bv.92885102,d.d24&amp;psig=AFQjCNGQBLk-e8l3BoZV2uHYrr8QdU-fMQ&amp;ust=143136346000126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3.bp.blogspot.com/-U6Kt9VqmkBk/U5rOb4oSlQI/AAAAAAAAAYY/I-13enWkSkQ/s1600/hablar+de+catastr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261" t="52626" r="13734" b="9887"/>
          <a:stretch>
            <a:fillRect/>
          </a:stretch>
        </p:blipFill>
        <p:spPr bwMode="auto">
          <a:xfrm>
            <a:off x="683569" y="3573016"/>
            <a:ext cx="6341338" cy="2708923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19403" t="39624" r="19852" b="40361"/>
          <a:stretch>
            <a:fillRect/>
          </a:stretch>
        </p:blipFill>
        <p:spPr bwMode="auto">
          <a:xfrm>
            <a:off x="0" y="0"/>
            <a:ext cx="3059113" cy="806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619672" y="1638673"/>
            <a:ext cx="7343800" cy="52540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62000"/>
                </a:srgbClr>
              </a:gs>
            </a:gsLst>
            <a:lin ang="108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lIns="198000" tIns="46800" rIns="198000" bIns="46800" anchor="ctr">
            <a:spAutoFit/>
          </a:bodyPr>
          <a:lstStyle/>
          <a:p>
            <a:pPr algn="r"/>
            <a:r>
              <a:rPr lang="en-US" sz="2800" b="1" i="1" dirty="0" smtClean="0"/>
              <a:t>Cadastral  Regularization Plan 2013-2017 </a:t>
            </a:r>
            <a:endParaRPr lang="es-ES" sz="2800" b="1" i="1" dirty="0"/>
          </a:p>
        </p:txBody>
      </p:sp>
      <p:sp>
        <p:nvSpPr>
          <p:cNvPr id="5" name="4 Rectángulo"/>
          <p:cNvSpPr/>
          <p:nvPr/>
        </p:nvSpPr>
        <p:spPr>
          <a:xfrm>
            <a:off x="3635896" y="2564904"/>
            <a:ext cx="46805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1" dirty="0" smtClean="0">
                <a:solidFill>
                  <a:schemeClr val="tx1"/>
                </a:solidFill>
              </a:rPr>
              <a:t>Amalia Velasco</a:t>
            </a:r>
          </a:p>
          <a:p>
            <a:pPr algn="ctr"/>
            <a:r>
              <a:rPr lang="es-ES" b="1" i="1" dirty="0" err="1" smtClean="0">
                <a:solidFill>
                  <a:schemeClr val="tx1"/>
                </a:solidFill>
              </a:rPr>
              <a:t>Spanish</a:t>
            </a:r>
            <a:r>
              <a:rPr lang="es-ES" b="1" i="1" dirty="0" smtClean="0">
                <a:solidFill>
                  <a:schemeClr val="tx1"/>
                </a:solidFill>
              </a:rPr>
              <a:t> </a:t>
            </a:r>
            <a:r>
              <a:rPr lang="es-ES" b="1" i="1" dirty="0" err="1" smtClean="0">
                <a:solidFill>
                  <a:schemeClr val="tx1"/>
                </a:solidFill>
              </a:rPr>
              <a:t>Directorate</a:t>
            </a:r>
            <a:r>
              <a:rPr lang="es-ES" b="1" i="1" dirty="0" smtClean="0">
                <a:solidFill>
                  <a:schemeClr val="tx1"/>
                </a:solidFill>
              </a:rPr>
              <a:t> General </a:t>
            </a:r>
            <a:r>
              <a:rPr lang="es-ES" b="1" i="1" dirty="0" err="1" smtClean="0">
                <a:solidFill>
                  <a:schemeClr val="tx1"/>
                </a:solidFill>
              </a:rPr>
              <a:t>for</a:t>
            </a:r>
            <a:r>
              <a:rPr lang="es-ES" b="1" i="1" dirty="0" smtClean="0">
                <a:solidFill>
                  <a:schemeClr val="tx1"/>
                </a:solidFill>
              </a:rPr>
              <a:t>  </a:t>
            </a:r>
            <a:r>
              <a:rPr lang="es-ES" b="1" i="1" dirty="0" err="1" smtClean="0">
                <a:solidFill>
                  <a:schemeClr val="tx1"/>
                </a:solidFill>
              </a:rPr>
              <a:t>Cadastre</a:t>
            </a:r>
            <a:endParaRPr lang="es-ES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aevalor.com/wp-content/uploads/2015/04/plan_regularizacion_catastra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19388"/>
          <a:stretch>
            <a:fillRect/>
          </a:stretch>
        </p:blipFill>
        <p:spPr bwMode="auto">
          <a:xfrm>
            <a:off x="0" y="1556792"/>
            <a:ext cx="5688632" cy="2283833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3059832" y="2708920"/>
            <a:ext cx="6084168" cy="3312368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i="1" dirty="0" smtClean="0">
                <a:solidFill>
                  <a:schemeClr val="tx1"/>
                </a:solidFill>
              </a:rPr>
              <a:t>plan specially designed, </a:t>
            </a:r>
          </a:p>
          <a:p>
            <a:r>
              <a:rPr lang="en-US" sz="2400" b="1" i="1" dirty="0" smtClean="0">
                <a:solidFill>
                  <a:schemeClr val="tx1"/>
                </a:solidFill>
              </a:rPr>
              <a:t>of validity limited to five years,</a:t>
            </a:r>
          </a:p>
          <a:p>
            <a:r>
              <a:rPr lang="en-US" sz="2400" b="1" i="1" dirty="0" smtClean="0">
                <a:solidFill>
                  <a:schemeClr val="tx1"/>
                </a:solidFill>
              </a:rPr>
              <a:t>with easy implantation in the whole territory, </a:t>
            </a:r>
          </a:p>
          <a:p>
            <a:r>
              <a:rPr lang="en-US" sz="2400" b="1" i="1" dirty="0" smtClean="0">
                <a:solidFill>
                  <a:schemeClr val="tx1"/>
                </a:solidFill>
              </a:rPr>
              <a:t>Self-financed, </a:t>
            </a:r>
          </a:p>
          <a:p>
            <a:r>
              <a:rPr lang="en-US" sz="2400" b="1" i="1" dirty="0" smtClean="0">
                <a:solidFill>
                  <a:schemeClr val="tx1"/>
                </a:solidFill>
              </a:rPr>
              <a:t>and of agile, effective and efficient procedure</a:t>
            </a:r>
            <a:endParaRPr lang="es-ES" sz="2400" b="1" i="1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23928" y="0"/>
            <a:ext cx="500404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chemeClr val="tx1"/>
                </a:solidFill>
              </a:rPr>
              <a:t>Cadastral  Regulation Plan</a:t>
            </a:r>
            <a:endParaRPr lang="en-US" sz="32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 descr="data:image/jpeg;base64,/9j/4AAQSkZJRgABAQAAAQABAAD/2wCEAAkGBxQTEhUQEBMUEhAQDxAQDxAQEhAPDw8PFBQWFhQWFBQYHCggGBolHBQUITEhJSkrLi4uFx8zODMsNygtLisBCgoKDg0OGhAQGywkHyQsLCwtLCwsLCwsLCwsLCwsLCwsLCwsLCwsLCwsLCwsLCwsLCwsLCwsLCwsLCwsLCwsLP/AABEIALIBGgMBEQACEQEDEQH/xAAcAAEAAQUBAQAAAAAAAAAAAAAABAIDBQYHAQj/xABCEAABAwIDBAcECAUDBAMAAAABAAIDBBEFEiEGMUFRBxNhcYGRoSJScrEjMjNCYpLB0RRDgsLhorLxY3PS8AgkU//EABoBAQACAwEAAAAAAAAAAAAAAAACAwEEBQb/xAAwEQEAAgEDAwMDAwMFAQEAAAAAAQIDBBESBSExE0FRMmFxIoGRFEKxIzRSocFDFf/aAAwDAQACEQMRAD8A7igICAg8JQUmQIKevCAJggqDwgqug9QEBAQEBAQEBAQEBAQEBAQEBAQEBAQEBAQEBAQeXQW3y2QQaiuA4p48m7E1eNtaLucAO0qvJkrjje0oXyVpG9pQmY09/wBnDI8e8QGNPi5aNupU/tjdrf1fL6KzK82vqBvg8pWEqP8A+jP/ABP6jJ/wVN2iyfbRyx9rmXb+Zt1OvUsUztbeD+siv11mGUosZjkF2Pa7uIJ8t63KZ8d+9ZX0zY7/AE2iWRjqQVb5WrokQVgoPUBAQEBAQEBAQEBAQEBAQEBAQEBAQEBAQeEoI881kGFxDEgOKDRcQ2rMs/8AC0o62YfaOGscPIOtvdv9kctSFrarURgry91GfN6dd/Mz4bNg+A6h0n0knFztWM+Ec/BcOtL6m3Kyimm5Tyv5bJHStbv1Pb+y6ePS0pDaiIjwuEDkPIKya18bMrL4Gns+SqthrZHZjKvAYna5AHe9HeN/mLLWtpdu8KL6alu/ifsj/wAHPH9nLnHuzgk/nbr6Kdc2fH77/lCK5sf025flW3F5GfawvA4vj+lZ6ajyWzTXR/fCcaqa/XVPo8cjfo17SfduA4f0nVbNNRiv9MrqZ8d/EslHVgq9cvtmBQVhyD26D1AQEBAQEBAQEBAQEBAQEBAQEBAQWJ5LIMBiuIWB1Qcf6SNs3Rg08DvpXj23g6xMPLk4+gQZ7oiwMR0wlcPpZjmJOpu7/BHqvNa7N6ufjHt2aNP9XLNvavaHWI2hrco4epXVxY64qxWG14UOkUpsjMqC9Q5McnmdORyM6cjcL1jeDdQQFCaVljsi1WHxyfXY13aQA4dzhqqrYonwqvix3+qEM4Y5msMz2fheetZ66jzUYvlx/TaUPTyU+iZ2BXVEf14xIPehdr+R37q6uvtH1R/CUZ8lfMfwvwbSx3s5xjdykBjProtumuw37f5WV1eKe0/9sxTV7XaggjmDf5LZras+GxW9Z8JrJLqSS4gICAgICAgICAgICAgICAgICClxQYrEqiwKDnG2WOdTFJKdcjSQObtzR52QcGDnTzAuOZ80ozHm57v8qN7cazP2RvbjWZ+z6e2TgyMiaNzWF3nu+YXj9JPPUzZp6WNscNidMu9zXzZZdIsclc2UGRY5I8lPWJyOT0SJuxyVB6luzyMywcnhesSzyUl6hJyUOeqLQxyWJmNcLOAI5EAj1WnkqTWlvKA7CWA3izRO5xOLfTcqIyXpP6JQnS18xOydh2KSRPbDUEOa82imAy5ncGvHA6b12tF1LnPp38pY81qWimX37RLaI3XXab3jyurAICAgICAgICAgICAgICAgILcx0Qavjs9gUHFuk+sPU5fflaD3DM75gINP2JpesrIm8nF3kNPWy09ffhgtLW1c7Ypj57fy+msMZa/4WtaP/fBea6dH6rSVjaI+y9I9dNVaUd8xHaOXFOWyqbqG1IO4+HFZjJEo84VdapbycnolSLM8lYlU9zkqEizuluqzIzupLliWN1DiqphjdbKovVmLPWu5rVvWI8rq27o+LAPhcBvaM7Tye3UW8lqRliLxxZ1FeWOft3bFgtV1kTH++xjj3kC69pgvzx1t9l2G/PHFvmGUVq0QEBAQEBAQEBAQEBAQEBAQR6p2iDS9opdCg4b0kVF3xs+N587D5FBe6IaXPWZvcaPVwP8AauR1m/HBEfMtPVzvNK/M/wCHf6XRpPN3yXI0MbYt1lphRI9b8z3atpRZHqMyptKFUC+o3qm0e8KLIv8AHObodew/uoepNfKr1ZhejxZv3rt9Qra54nylGePdLirWnc4HxCurkrPutjLWfdIbMOanyhZzj5XBOOY8SFLlHylzj5UvrYxvkYO9wUbZax5lictI8yjSYxENzs3wglUZNVjj3QnUUjxKJLjV/qNt2u1PktPLrN/pjZD+o5eFMUznG7jf5eS5+TJa/mV+K0zLITvyxPceEbz/AKSoV8w3cltsUz9mY2XbaCJp4RM+S91pYmuGsT8Qnpq7Yqs+FsL3qAgICAg8ugZggZggXQe3QEBAQEBAQQq92iDQtpJd6Dg+282aqP4GNb8z+qDduhCk1lltuOW/c0f+a891y/00/dp5f1Zqx8Ru7E3Ro8/MrWwRxxxDN0aVyvmWpaUSRyjuomUd71CZV2lEqG3/AHUJjdTaN2LmBBsf+VTMNeYRnuWN0N1svWNzcBUZYXGKGxC+xRmE4S4lXLYx+WVomKuzpYYScZNoHD3srPzOAVmCvLJENjUztj2+W0YUyzQOQAXvKRtG3xDcpG1YhlgpJCAgpc8BBGlrAOKQMfVY2xu9wHeQFC2Wte8zssriyWntViKja2MfVJd8Iv67lp5Op4KeZ3b2PpWe/tt+UN22PKN3iWhas9Zx79qy2o6JeI/VeFbNrjxif4WKzHV6+9ZRno1va8fykRbYx/eD297QfkVZHVcPvvCu3R83tMT+GTpNpYX6CRt+TjlPkVt49bhv4s1Mmgz4/qpLLxVQPFbG8T3ju1Jjadtl9rlkVICAgIMXib9Cg53tJLv8UHBMcmz1Erv+q8DuabD0CDtXQ9Q5KLPxeb+ZJ+Vl5Pqt+eomPjs08f6strfs6DLppyV1NoiC6FK5T7NS0o0ihKmyPIAoyqlGkaFhXKNNEDoVC1d0LV3Y+altxVU0UTRHNOeaxMMcQQlRmGNlxsZ5KMwbLzGquU4hOpmKqzax17szRMVcy6eCHuKi5hZ71Qwn4Wgkrd6fTnnqnqI3tSv3bfh7dF7X2b8eE9ZHhKCLU1YbxWYN2uYttE1nHXgBqVrZ9VTDG957/Da0+jy57bUjt8tXrMalkNmnIDy1d5rhajq2S/anZ6DT9Iw4++TvKxDQFxu8+JOZy0Ji2Sd7y3vVikbUhkqegjG8ZviP6K+mKsd2rfPkn3ZKnaxu5rR3ABbNOMezVvNreZTGShbETDXmkrhYx31mNd3tafmp7UntMQhveviZRp8Cp3/cynmw5fTcq7aTBb22/Cymtz099/yguweog9qllLmj+W4/27vKyjGLUYP1Y7bx8SunUafPHHPXafmGQwjan2uqqGmKS9tdGE+O5bmn6jynjkjaWnqelzWvPDPKraopQV03I8TtK8gICDB4u/QoOZ7UVFg53uhx8kHB3vuSTxJPmg+m9hKPq6KJv4W+gDf0XjM8889p+7T0m845tPvMsvVlWzbZjKxssyeo0bWWjKpeoqmVtzk33RmVl6boSsuTdFbc1EZhGlit3KuVc1UAKLC4wLEpRCTE1QmVtashTxjkqZbuKjJ07AqpiN2/jr22WLZqpjeEUTnnvcbBdfouPll5fCH16iPtDcqNui9U3kklBjsQrg0IzEbtIxnHXOJZGdeJ4D/K5Wv6jGH9FPLsdP6bOX/UydoYVjLm51J3k7yvMZMtslt7S9HWsY68aRsmQho4JW818KrTaUlrBwKtrk+VMzKsBw7e5X1sj2nyqZUc1dWzE038JEdQrq2VTjSY6hWxZTbGlR1CureVFsUJUcysiyq1FnEsPjnbZ49q3svH1h+47FXlw48sbTHf2lLBnvgtvX+GsHaObD3ZZmmWnZ9fLrLHH77PebYat38jpZY0Wptjv6GT9pW63S1zY/XxR394b/g2LxVEbZoHtkjeLtc03B7+R7F2vs4PdkgUBBrWNSaFByLpAqbQS9rS382nyJQchh+sPiHzWJ8MW8S+q9mQBTRfB+pXi99ssz92vo4iMNf3X6pSvKOWOzEVLVXMufeqBIocmvMLfXELMZZhDeYVtmurYybsRKtWRbdLZ4WrO5s8LFiZOKzJT21G5QlH0xkSr3SiiVFGq5lfTGnQBV2luY6pzTYXOgG/uVW+8tuP0xy+FGzbC9z5z/Mf7H/bbo39V67pGDhh5Sp0kct8k+7coG6LrN1HrqjKEGhbQYqXHI06njyC5vUdZGGnGPLqdN0Xr25X+mGJhiXkb5Jmd5eotbbtC/1QVXJDmtlpHapxKUTEvWT2VkSxNIlJiqVZEqbYkpsoO8Aq2t5hTNJjwq/hx9027DqFdXIjzmPKkhzd405jULYi7O9bLsVQrYsjaiXFUKyLKLUTYp1OL7Na+PdjtpKQSRZwPajF+9nEfqtfWU5V5R5ju2dDknHfjPiezkuFY6/BsQuCTQ1Lg+WLe0NJsXNHvN9RpyXW0Go9fDE+8dpczqWm9DNMR4nvD6Ooalr2te0hzXAOaRuLSLgjzW65ySg1LHXaFBxrpGd9A742f7gg5eEH01sDiImoo3DeGi45XF/3HgvF6uk48sx8S1NJO1bY58xLNTlVzbdPJDHTtVc2ad6oEkahNmtNFowLHJH0lJpk5Mei9bEQpRkmGfSlfjZzVkZU4xJDadWReE4xrradZmycYoeOoxvCqsl6VYUiPkqpn5WUpW3h4+rjj0e4A8t58lXGO1/phKcuPHO0zutOldUHq2AtiJ9tx0LxyA4Bdbp/TLZLcrxtEIfq1E8Y7V923YVS5QABoAAO5errWKxtHh0KxFY2Zc6BSZartJXZQVGZisTafCVazMxEe7SY3XJcfvfJeM1uecuSZe102CMOKKQnRsXNmWLS9cFiGFpxU1kKbLO7Jk5KUWN1bHEKyLozEJEU6si6q2NNiqVdF2vbErMbXdh5hX1yI72qo6pzd3tDs3+StrdnnFvK7DMrIuhakJYkuLHcQQe5T5bxsomsxO7j/SdRAwh/GKa1/wALrg/2rHScnHPantP/AIv6vj56eMnvG3/bfugbaAz0Rp3m76N4jF95hdcx+VnN/pC9E8w6rdBquOR6FByXbWiL4pGga5SW/ENR8kHIrIOhdF+2Apn9RKfo3n2SdBr92/DXUeIXH6nofUjnTz7tPNW2O3q0/eHbYqhsjczHBwPL9RwXmJia+eycZK3jstvYozujNIla6lRQ9ODqQsMcKqJC1u8gd5AWY7o24QhzYjE3e9vhqrIxXnxG6mc+Niaza+kj0dMy/LMy/le62qaDUW8VOV5+msywtV0lUrPqkuP4Q439AFuY+kZ58pRjzz4rt+ZYmq6V/wD84j3uyt/dbdOjW/ustjS5p82hh6npKq36MDW3sALucSTpwsFsx0rDHe0yl/R123teXU8Ec6KmEsxzSOA095+7Qd915vLSMmXhj92vhmMeOcn37QrocNc92d+rnG5716vRaSuHHtMd27gwRSOVu8z3/DbcMw63Bb3js2WfgisgprH2ag51tRUXdl5laWvyccFm/wBOx89TX7d2MiC8XaXrp8pMT7dyqtG6q0brrjfco7bK43hYcpwthSspPboPboxs9BWYtMMTCtr1ZF0JheZOrq3VzRJjqFbGRVbGuZ7qyMiPF6ZrAnkL+Ss9TZHhvLnHSE//AOnJfi6PzzhZ6VvOqifyt6ptGltH4/yhdAVeWYg+K/szU7vF0bgR6Fy9W8i+kAUGJxSC4KDn+PYfv0Qch2q2ccxxliaSxxJe0AksPEge78kGsIM9g+2FVT2EcmZo3B9zYdhBB9VpZ9BgzfVDWyaTHad47T9mz0/SxMB7cYPMhwPzC59uh4/7ZVTpb+1/5VSdK0x0bFqd2o/RqV6HSPMsRpMnvdCm2xxKY/RxOAPKOV3mTotmnSNPXzG6caKn90zKz/DYrN9ZzmX/ABtj/wBuq266PBXxWE66TDXvFVcew1VJ9tPv7ZJb/msr4pWPEQvilY8QyEHRwwfWkkPw5Wj5FSTSDsXAz+WT8bnO/wAIx3YvGKRkET3tYxpDbNIaL5joPmgwGxVD11XG07mHrD/Ta1/Ehamvy+ngtP7NXWX4Yp+/b+XeaCn65wIH0UfsxDgbCxcuX0rSb/6tlGmpOSec+I7RH/rcKCgAG5d90dmWihsgugIIWJn2T3IOZY876Ud5XL6t/t5/MOv0X/dftK1GV5Kz00rt1DZBQJLd3JZ23Z47q84O5Y22Y2mFN1lkusD1ACD1GFYKctkZXGFWRkQleD1OLq5hYrJtLc9/cpWvvGyzFTvu5r0nVoDI4AdXO6xw/C24HqfRdvouLvbJ+zm9ay7UrjWuhCInFGEbmQTOd3ZcvzcF6B5x9NNOngg9qIrhBruJ4bfgg1PEMD13INartjIpCS+JtzvcBlcfEWQQm9HcHuO/O9BPpdgKdv8AJB+LM75lBm6PZVjBZkbGj8LGt+QQZOHAOxBNhwEckEyLBByQXn4SANyDCYnh2h0Qco6RmOL4qSJpfJIetLGi7iNWt0/N5IM50f7BPhJmncRI9uXq2EZWNJB9p1tTpwVGfBXNXjZTmwRmjjLsOE0AaAANALBW1rFIiK+yysREbQz0TLKSS4gIImIMu0oOZ7TREPzcitXW4/UwzDd0Gb0c9ZQonLxVq7PZT8rpUEVmQKcLKrGYjcrNt1m0Svxy37+SrtVVNdly5UUdjMVhjaHocUY2VteViYYmFxrjyUZhCYVh/Yo7I7DpVKIIqg1U4ALnaNAJJO4AK/HSbTtC+Nqxu4rtHif8RUPl+7fLH8A3ee/xXttLgjDiijxuu1E58039vEOif/HyivUVE1tGRRxg9r3Ekf6FsNR9CBqC6QgsSwXQQJ8PB4IIjsJHJB43CRyQX2YWOSCQzDxyQXm0QQXW0oQViAIKJoggw1dSX4IMOzAI+sM3Vt60tDDJlGcsBuBfkgzdFhwHBBl4YrIL4QeoCC3M24QaXtRh9wdE+YZidu7SoXWOU7wvJ9R0s4sm8eHsOn6mM+KIme6Y1y5UtyYUvCzCULD2qcSsiVsNU09+yXC++h3qm0Ne0bL/AFahur5PRGo7nJW1ixujurDVjdHd4UZWJX2VtazKdYc1282nzXpYTpe0zwd9vuD9fJen6ZoOEepk8+zh9T1//wAsc/mf/GjBpJsBck2AGpJ7l3HBfT3RRsz/AAdI1jx9NIetm7Hn7vgLDzWB0ABBUgIPLIPMgQMgQe2QeoCAgIKXBBYfBdB42mCC8yOyC4gICAgFBjcSpMwKDnuPYQQczRqFTmwUzV42X6bUWwXi1GHim4HQjgvKavR2wW2nw9fpdXTU13p590jMtHZs7PHBGYUhizuzurDVHdiZSIpLaFV2jfwptX4SBZQ2VhKMbKHPWeKURuiVla2Npc9wa0C5JNgAr8WC2S3GsJdqxM27Q5ttVtqZLxUxLWah0m5zhyaOA7V6bQ9KjH+vJ5cLW9U5RNMXj5aRddlw5dX6INhTI9tdUN9hpzUzHfePCQ9g4efJB9A0cOUIJSAgICAgICAgICAgICAgICAgICAgpc26DF4lh4cDonkc+2k2fuDa4PBzdHA8CCo3rW8bWjdOmS1J3rOzn0u0M9G/qqxnWRk2ZOwBpI/E3dfs0XI1PSKW7452l2dN1m1Y45Y3+/u3CmmD2h7TdrmhzSOIIuF5vJjtS01ny9FW0WrFo911Q2ZMybMbGdNmdgT2WeG/hGawi12PQRC8krW9hIv5b1di0ObJO1aqMmTFj73tDUsW6RGDSnYXn3ney3y3n0XXwdEnzklzM/WMcdscbtGxTGZqg3meXa3DRoxvcF3MOnx4Y2pDi59Xlzz/AKkoTWkkAC5JAAGpJ5AK5rOp9HvRk57m1Fc2zQQ5lOd7txBk7Pw+fJB3rDaEMAAFrAIMkAg9QEBAQEBAQEBAQEBAQEBAQEBAQEBB45qDGYhQBw3INC2n2ba9rg5oc07wRcJubNbwmmEI6gXysuGXN7NvoPDcvM9WwTXJ6keJeq6TqOeGcc+a/wCGSczRcaJ2nu6kT3hy7aPGqqCokjbK4NBDmXDT7LhcW04ajwXrNLpsGXBW01ea1mr1GDPakT2Yt21VWf5zvANH6LYjQ6eP7WpPUdTP9yHUYvO/680hvwzuA8horq6fFX6awovqs1/qtP8AKET/AMq1TPdXDE55ysBcTuDQXHyCMNqwLo7q6ggub1DDxlBz27GDXzsg69sb0cwUtnhueXjLJYuHwjc3wQdGoqENG5BPaLIPUBAQEBAQEBAQEBAQEBAQEBAQEBAQEBB4QgxuJUYcCg5ztDhxY7M0blRqcEZsc45bOk1FsF4yR+6BDNcdvFeMz4ZxXmkvaUvXJWLVntLQek2g1jnA01jefVv9y73Rs29Zxz7OH1vD2rlj8Sz+F9HlNPEyVrXASRteMr3W9oX4ruPPJ8fRRT8RIf6z+yDKUPRhSt/kh3xlz/mUG04VsjFELRxMYOTGNaPQINipMJa3h6IMnFAAgvAICAgICAgICAgICAgICAgICAgICAgICAgICCl7boNexvDcwOiDnuIULonkgacVzdfofWrvXzDq9O6h6E8L/TP/AExeM0LaiF8TvvDQ+64ag+YXAwZL6fNFtvy9JnwV1OGaxO8T4lsnQxPnpDTS/bUUroHg78hOZhHZYkDuXr6Xi0RaPEvE5cc47TWfMOlNom8lJBcbTBBcEYCCtAQEBAQEBAQEBAQEBAQEBAQEBAQEBAQEBAQEBAQW5Y7hBr2LYOHcEGtSbO3NtR2hamp0WPP57T8t7SdQy6fx4+GS2S2UFNUSVQkcTNE2OSPK1rHFjrsfzzAEjxU9Lg9HHw33V6zUf1GTnts3cLYar1AQEBAQEBAQEBAQEBAQEBAQEBAQEBAQEBAQEBAQEBAQWZgggvGqCTThBKCD1AQEBAQEBAQf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0" y="1052736"/>
            <a:ext cx="6192688" cy="280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Spanish General Directorate for  Cadastre,  following  the strategic policy of the Ministry of Finance and Public Administration,    launched  in 2013 this ambitious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plan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aimed to combat  real estate tax fraud and  to  boost  local finance</a:t>
            </a:r>
            <a:endParaRPr kumimoji="0" lang="es-E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5445224"/>
            <a:ext cx="9144000" cy="83317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62000"/>
                </a:srgbClr>
              </a:gs>
            </a:gsLst>
            <a:lin ang="108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198000" tIns="46800" rIns="198000" bIns="46800" anchor="ctr">
            <a:spAutoFit/>
          </a:bodyPr>
          <a:lstStyle/>
          <a:p>
            <a:pPr algn="r"/>
            <a:r>
              <a:rPr lang="en-US" sz="2400" b="1" dirty="0" smtClean="0"/>
              <a:t>New legal procedure:</a:t>
            </a:r>
          </a:p>
          <a:p>
            <a:pPr algn="r"/>
            <a:r>
              <a:rPr lang="en-US" sz="2400" b="1" dirty="0" smtClean="0"/>
              <a:t>cadastral regularization procedure  2013-2017 </a:t>
            </a:r>
            <a:endParaRPr lang="es-ES" sz="2400" b="1" dirty="0"/>
          </a:p>
        </p:txBody>
      </p:sp>
      <p:sp>
        <p:nvSpPr>
          <p:cNvPr id="5" name="4 Rectángulo"/>
          <p:cNvSpPr/>
          <p:nvPr/>
        </p:nvSpPr>
        <p:spPr>
          <a:xfrm>
            <a:off x="791072" y="4221088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It was  necessary to made  modifications of the legal regulations</a:t>
            </a:r>
            <a:endParaRPr lang="en-US" sz="24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51520" y="2132856"/>
            <a:ext cx="4248472" cy="2664296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43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12776"/>
            <a:ext cx="9612560" cy="21050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i="1" dirty="0" smtClean="0"/>
              <a:t>This procedure,  has the objective to  incorporate to the cadastre </a:t>
            </a:r>
          </a:p>
          <a:p>
            <a:pPr>
              <a:buNone/>
            </a:pPr>
            <a:endParaRPr lang="en-US" sz="1600" i="1" dirty="0" smtClean="0"/>
          </a:p>
          <a:p>
            <a:pPr>
              <a:buNone/>
            </a:pPr>
            <a:r>
              <a:rPr lang="en-US" sz="2400" i="1" dirty="0"/>
              <a:t>	</a:t>
            </a:r>
            <a:r>
              <a:rPr lang="en-US" sz="2400" i="1" dirty="0" smtClean="0"/>
              <a:t>the omitted construction</a:t>
            </a:r>
          </a:p>
          <a:p>
            <a:pPr>
              <a:buNone/>
            </a:pPr>
            <a:r>
              <a:rPr lang="en-US" sz="2400" i="1" dirty="0" smtClean="0"/>
              <a:t> 	and undeclared alterations </a:t>
            </a:r>
          </a:p>
          <a:p>
            <a:pPr>
              <a:buNone/>
            </a:pPr>
            <a:r>
              <a:rPr lang="en-US" sz="2400" i="1" dirty="0" smtClean="0"/>
              <a:t>		 extensions, </a:t>
            </a:r>
          </a:p>
          <a:p>
            <a:pPr>
              <a:buNone/>
            </a:pPr>
            <a:r>
              <a:rPr lang="en-US" sz="2400" i="1" dirty="0" smtClean="0"/>
              <a:t>		reforms </a:t>
            </a:r>
          </a:p>
          <a:p>
            <a:pPr>
              <a:buNone/>
            </a:pPr>
            <a:r>
              <a:rPr lang="en-US" sz="2400" i="1" dirty="0" smtClean="0"/>
              <a:t>		renovations</a:t>
            </a:r>
          </a:p>
          <a:p>
            <a:pPr>
              <a:buNone/>
            </a:pPr>
            <a:r>
              <a:rPr lang="en-US" sz="2400" i="1" dirty="0" smtClean="0"/>
              <a:t>		change of use ..etc</a:t>
            </a:r>
          </a:p>
          <a:p>
            <a:pPr>
              <a:buNone/>
            </a:pPr>
            <a:endParaRPr lang="en-US" sz="1400" i="1" dirty="0" smtClean="0"/>
          </a:p>
          <a:p>
            <a:pPr>
              <a:buNone/>
            </a:pPr>
            <a:r>
              <a:rPr lang="en-US" sz="2400" i="1" dirty="0" smtClean="0"/>
              <a:t>and  to assign them their corresponding cadastral value , </a:t>
            </a:r>
          </a:p>
          <a:p>
            <a:endParaRPr lang="es-ES" sz="2400" i="1" dirty="0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568456"/>
            <a:ext cx="9144000" cy="83317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62000"/>
                </a:srgbClr>
              </a:gs>
            </a:gsLst>
            <a:lin ang="108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198000" tIns="46800" rIns="198000" bIns="46800" anchor="ctr">
            <a:spAutoFit/>
          </a:bodyPr>
          <a:lstStyle/>
          <a:p>
            <a:pPr algn="r"/>
            <a:r>
              <a:rPr lang="en-US" sz="2400" b="1" dirty="0" smtClean="0"/>
              <a:t>New legal procedure:</a:t>
            </a:r>
          </a:p>
          <a:p>
            <a:pPr algn="r"/>
            <a:r>
              <a:rPr lang="en-US" sz="2400" b="1" dirty="0" smtClean="0"/>
              <a:t>cadastral regularization procedure  2013-2017 </a:t>
            </a:r>
            <a:endParaRPr lang="es-ES" sz="2400" b="1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467544" y="5517232"/>
            <a:ext cx="8676456" cy="463846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62000"/>
                </a:srgbClr>
              </a:gs>
            </a:gsLst>
            <a:lin ang="108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lIns="198000" tIns="46800" rIns="198000" bIns="46800" anchor="ctr">
            <a:spAutoFit/>
          </a:bodyPr>
          <a:lstStyle/>
          <a:p>
            <a:pPr algn="r"/>
            <a:r>
              <a:rPr lang="en-US" sz="2400" b="1" i="1" dirty="0" smtClean="0"/>
              <a:t>so that  the owner pays the tax in concordance with the reality 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67544" y="6093296"/>
            <a:ext cx="8676456" cy="463846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62000"/>
                </a:srgbClr>
              </a:gs>
            </a:gsLst>
            <a:lin ang="108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lIns="198000" tIns="46800" rIns="198000" bIns="46800" anchor="ctr">
            <a:spAutoFit/>
          </a:bodyPr>
          <a:lstStyle/>
          <a:p>
            <a:pPr algn="r">
              <a:buNone/>
            </a:pPr>
            <a:r>
              <a:rPr lang="en-US" sz="2400" b="1" i="1" dirty="0" smtClean="0"/>
              <a:t>and that the municipalities can obtain the necessary incomes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132856"/>
            <a:ext cx="3654425" cy="270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4797152"/>
            <a:ext cx="7848872" cy="11521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8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Rectángulo"/>
          <p:cNvSpPr/>
          <p:nvPr/>
        </p:nvSpPr>
        <p:spPr>
          <a:xfrm>
            <a:off x="611560" y="2636912"/>
            <a:ext cx="7992888" cy="8640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i="1" dirty="0" smtClean="0"/>
              <a:t>The target of the plan is that the property description of the real estate affected agrees with the reality. </a:t>
            </a:r>
          </a:p>
          <a:p>
            <a:pPr>
              <a:buNone/>
            </a:pPr>
            <a:endParaRPr lang="en-US" i="1" dirty="0"/>
          </a:p>
          <a:p>
            <a:pPr>
              <a:buNone/>
            </a:pPr>
            <a:r>
              <a:rPr lang="en-US" i="1" dirty="0" smtClean="0"/>
              <a:t>	In Spain the declaration to the cadastre is obligatory by law and also the alterations of its characteristics </a:t>
            </a:r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r>
              <a:rPr lang="en-US" i="1" dirty="0" smtClean="0"/>
              <a:t>	 but in cases of non-compliance with the obligation to declare</a:t>
            </a:r>
          </a:p>
          <a:p>
            <a:pPr>
              <a:buNone/>
            </a:pPr>
            <a:r>
              <a:rPr lang="en-US" i="1" dirty="0" smtClean="0"/>
              <a:t>	</a:t>
            </a:r>
          </a:p>
          <a:p>
            <a:pPr>
              <a:buNone/>
            </a:pPr>
            <a:r>
              <a:rPr lang="en-US" i="1" dirty="0"/>
              <a:t>	</a:t>
            </a:r>
            <a:r>
              <a:rPr lang="en-US" i="1" dirty="0" smtClean="0"/>
              <a:t>the regularization procedure  allows us to update in the Cadastre all the information necessary to describe the real estate and to can obtain the cadastral value </a:t>
            </a:r>
            <a:endParaRPr lang="es-ES" i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13555" t="15750" r="13392" b="6486"/>
          <a:stretch>
            <a:fillRect/>
          </a:stretch>
        </p:blipFill>
        <p:spPr bwMode="auto">
          <a:xfrm>
            <a:off x="611560" y="2060848"/>
            <a:ext cx="7632848" cy="456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539552" y="105273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To get this objective, for each year,  the Ministry of Finance has allocated </a:t>
            </a:r>
            <a:r>
              <a:rPr lang="en-US" sz="2400" b="1" i="1" dirty="0" smtClean="0"/>
              <a:t>40 million Euros </a:t>
            </a:r>
            <a:r>
              <a:rPr lang="en-US" sz="2400" i="1" dirty="0" smtClean="0"/>
              <a:t>to the  Spanish Cadastre budget </a:t>
            </a:r>
            <a:endParaRPr lang="es-ES" sz="2400" i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1052736"/>
            <a:ext cx="7920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Nevertheless, the circumstances and the economic situation of Spain in the moment force an essential requisite </a:t>
            </a:r>
          </a:p>
          <a:p>
            <a:endParaRPr lang="en-US" sz="2400" i="1" dirty="0"/>
          </a:p>
          <a:p>
            <a:r>
              <a:rPr lang="en-US" sz="2400" i="1" dirty="0" smtClean="0"/>
              <a:t>The development of the property regularization plan must be</a:t>
            </a:r>
          </a:p>
          <a:p>
            <a:endParaRPr lang="en-US" sz="2400" i="1" dirty="0"/>
          </a:p>
          <a:p>
            <a:r>
              <a:rPr lang="en-US" sz="2400" i="1" dirty="0" smtClean="0"/>
              <a:t>	Financial self-sufficient in its execution</a:t>
            </a:r>
          </a:p>
          <a:p>
            <a:endParaRPr lang="en-US" sz="600" i="1" dirty="0" smtClean="0"/>
          </a:p>
          <a:p>
            <a:r>
              <a:rPr lang="en-US" sz="2400" i="1" dirty="0" smtClean="0"/>
              <a:t>	Without implying any cost for the  municipalities </a:t>
            </a:r>
            <a:endParaRPr lang="en-US" sz="2000" i="1" dirty="0" smtClean="0"/>
          </a:p>
          <a:p>
            <a:endParaRPr lang="en-US" dirty="0"/>
          </a:p>
        </p:txBody>
      </p:sp>
      <p:sp>
        <p:nvSpPr>
          <p:cNvPr id="3" name="2 Rectángulo"/>
          <p:cNvSpPr/>
          <p:nvPr/>
        </p:nvSpPr>
        <p:spPr>
          <a:xfrm>
            <a:off x="3779912" y="4365104"/>
            <a:ext cx="4896544" cy="1938992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12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chemeClr val="tx1"/>
                </a:solidFill>
              </a:rPr>
              <a:t>The invest money of the government will be recovered through a cadastral regulation fee that will be  charged to taxpayers who  are regulated by this proceeding.</a:t>
            </a:r>
            <a:endParaRPr lang="en-US" i="1" dirty="0" smtClean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1520" y="4293096"/>
            <a:ext cx="3296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cadastral regulation fee </a:t>
            </a:r>
            <a:endParaRPr lang="es-E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74" name="Picture 2" descr="http://www.hispaniaweb.com/wp-content/uploads/2013/02/60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586114"/>
            <a:ext cx="2520280" cy="252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539552" y="2420888"/>
            <a:ext cx="7848872" cy="33843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 </a:t>
            </a:r>
            <a:endParaRPr lang="en-US" sz="2400" dirty="0" smtClean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0" y="568456"/>
            <a:ext cx="9144000" cy="83317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62000"/>
                </a:srgbClr>
              </a:gs>
            </a:gsLst>
            <a:lin ang="108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198000" tIns="46800" rIns="198000" bIns="46800" anchor="ctr">
            <a:spAutoFit/>
          </a:bodyPr>
          <a:lstStyle/>
          <a:p>
            <a:pPr algn="r"/>
            <a:r>
              <a:rPr lang="en-US" sz="2400" b="1" dirty="0" smtClean="0"/>
              <a:t>New legal procedure:</a:t>
            </a:r>
          </a:p>
          <a:p>
            <a:pPr algn="r"/>
            <a:r>
              <a:rPr lang="en-US" sz="2400" b="1" dirty="0" smtClean="0"/>
              <a:t>cadastral regularization procedure  2013-2017 </a:t>
            </a:r>
            <a:endParaRPr lang="es-ES" sz="2400" b="1" dirty="0"/>
          </a:p>
        </p:txBody>
      </p:sp>
      <p:sp>
        <p:nvSpPr>
          <p:cNvPr id="7" name="6 Rectángulo"/>
          <p:cNvSpPr/>
          <p:nvPr/>
        </p:nvSpPr>
        <p:spPr>
          <a:xfrm>
            <a:off x="611560" y="980728"/>
            <a:ext cx="763284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endParaRPr lang="en-US" sz="2400" b="1" i="1" dirty="0" smtClean="0"/>
          </a:p>
          <a:p>
            <a:r>
              <a:rPr lang="en-US" sz="2400" b="1" i="1" dirty="0" smtClean="0"/>
              <a:t>5 years project</a:t>
            </a:r>
          </a:p>
          <a:p>
            <a:endParaRPr lang="en-US" sz="2400" b="1" i="1" dirty="0" smtClean="0"/>
          </a:p>
          <a:p>
            <a:r>
              <a:rPr lang="en-US" sz="2400" b="1" i="1" dirty="0" smtClean="0"/>
              <a:t>EFFECTS in the incomes of municipalities: </a:t>
            </a:r>
          </a:p>
          <a:p>
            <a:endParaRPr lang="en-US" sz="2400" b="1" i="1" dirty="0" smtClean="0"/>
          </a:p>
          <a:p>
            <a:r>
              <a:rPr lang="en-US" sz="2400" b="1" i="1" dirty="0" smtClean="0"/>
              <a:t>	additional </a:t>
            </a:r>
            <a:r>
              <a:rPr lang="en-US" sz="2400" b="1" i="1" dirty="0"/>
              <a:t>income (in the future) </a:t>
            </a:r>
            <a:endParaRPr lang="en-US" sz="2400" b="1" i="1" dirty="0" smtClean="0"/>
          </a:p>
          <a:p>
            <a:endParaRPr lang="en-US" sz="2400" b="1" i="1" dirty="0" smtClean="0"/>
          </a:p>
          <a:p>
            <a:r>
              <a:rPr lang="en-US" sz="2400" b="1" i="1" dirty="0" smtClean="0"/>
              <a:t>	and </a:t>
            </a:r>
            <a:r>
              <a:rPr lang="en-US" sz="2400" b="1" i="1" dirty="0"/>
              <a:t>recovery of arrears of up to 4 </a:t>
            </a:r>
            <a:r>
              <a:rPr lang="en-US" sz="2400" b="1" i="1" dirty="0" smtClean="0"/>
              <a:t>years</a:t>
            </a:r>
          </a:p>
          <a:p>
            <a:endParaRPr lang="en-US" sz="2400" b="1" i="1" dirty="0" smtClean="0"/>
          </a:p>
          <a:p>
            <a:pPr lvl="2"/>
            <a:r>
              <a:rPr lang="en-US" sz="2400" b="1" i="1" dirty="0" smtClean="0"/>
              <a:t>and other local taxes, as the municipal capital gains,  that are also based in the Cadastral Value, will be also raised </a:t>
            </a:r>
          </a:p>
          <a:p>
            <a:endParaRPr lang="en-US" sz="2400" b="1" i="1" dirty="0" smtClean="0"/>
          </a:p>
          <a:p>
            <a:r>
              <a:rPr lang="en-US" sz="2400" b="1" i="1" dirty="0" smtClean="0"/>
              <a:t>	 </a:t>
            </a:r>
            <a:endParaRPr lang="en-US" sz="2400" b="1" i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052736"/>
            <a:ext cx="856895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r>
              <a:rPr lang="en-US" sz="2400" i="1" dirty="0" smtClean="0"/>
              <a:t>We detected omitted </a:t>
            </a:r>
            <a:r>
              <a:rPr lang="en-US" sz="2400" i="1" dirty="0"/>
              <a:t>constructions, rehabilitations, additions and </a:t>
            </a:r>
            <a:r>
              <a:rPr lang="en-US" sz="2400" i="1" dirty="0" smtClean="0"/>
              <a:t> other alterations</a:t>
            </a:r>
            <a:r>
              <a:rPr lang="en-US" sz="2400" i="1" dirty="0"/>
              <a:t>, </a:t>
            </a:r>
            <a:r>
              <a:rPr lang="en-US" sz="2400" i="1" dirty="0" smtClean="0"/>
              <a:t>from </a:t>
            </a:r>
          </a:p>
          <a:p>
            <a:endParaRPr lang="en-US" sz="2400" i="1" dirty="0" smtClean="0"/>
          </a:p>
          <a:p>
            <a:pPr>
              <a:buFont typeface="Arial" pitchFamily="34" charset="0"/>
              <a:buChar char="•"/>
            </a:pPr>
            <a:r>
              <a:rPr lang="en-US" sz="2400" i="1" dirty="0" smtClean="0"/>
              <a:t>aerial </a:t>
            </a:r>
            <a:r>
              <a:rPr lang="en-US" sz="2400" i="1" dirty="0"/>
              <a:t>photographs, </a:t>
            </a:r>
            <a:endParaRPr lang="en-US" sz="2400" i="1" dirty="0" smtClean="0"/>
          </a:p>
          <a:p>
            <a:r>
              <a:rPr lang="en-US" sz="2400" i="1" dirty="0" smtClean="0"/>
              <a:t>	(Historic series) </a:t>
            </a:r>
          </a:p>
          <a:p>
            <a:pPr>
              <a:buFont typeface="Arial" pitchFamily="34" charset="0"/>
              <a:buChar char="•"/>
            </a:pPr>
            <a:r>
              <a:rPr lang="en-US" sz="2400" i="1" dirty="0" smtClean="0"/>
              <a:t>LIDAR, </a:t>
            </a:r>
          </a:p>
          <a:p>
            <a:pPr>
              <a:buFont typeface="Arial" pitchFamily="34" charset="0"/>
              <a:buChar char="•"/>
            </a:pPr>
            <a:r>
              <a:rPr lang="en-US" sz="2400" i="1" dirty="0" smtClean="0"/>
              <a:t>photographs </a:t>
            </a:r>
            <a:r>
              <a:rPr lang="en-US" sz="2400" i="1" dirty="0"/>
              <a:t>of </a:t>
            </a:r>
            <a:r>
              <a:rPr lang="en-US" sz="2400" i="1" dirty="0" smtClean="0"/>
              <a:t>façade for </a:t>
            </a:r>
          </a:p>
          <a:p>
            <a:r>
              <a:rPr lang="en-US" sz="2400" i="1" dirty="0" smtClean="0"/>
              <a:t>all the buildings of a municipality,  </a:t>
            </a:r>
          </a:p>
          <a:p>
            <a:pPr>
              <a:buFont typeface="Arial" pitchFamily="34" charset="0"/>
              <a:buChar char="•"/>
            </a:pPr>
            <a:r>
              <a:rPr lang="en-US" sz="2400" i="1" dirty="0" smtClean="0"/>
              <a:t>oblique photographs </a:t>
            </a:r>
          </a:p>
          <a:p>
            <a:pPr>
              <a:buFont typeface="Arial" pitchFamily="34" charset="0"/>
              <a:buChar char="•"/>
            </a:pPr>
            <a:r>
              <a:rPr lang="en-US" sz="2400" i="1" dirty="0" smtClean="0"/>
              <a:t>and </a:t>
            </a:r>
            <a:r>
              <a:rPr lang="en-US" sz="2400" i="1" dirty="0"/>
              <a:t>additional </a:t>
            </a:r>
            <a:r>
              <a:rPr lang="en-US" sz="2400" i="1" dirty="0" smtClean="0"/>
              <a:t>work  and field work.</a:t>
            </a:r>
            <a:r>
              <a:rPr lang="en-US" sz="2400" dirty="0" smtClean="0"/>
              <a:t> </a:t>
            </a:r>
            <a:endParaRPr lang="es-ES" sz="2400" dirty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060848"/>
            <a:ext cx="3960439" cy="272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467544" y="5445224"/>
            <a:ext cx="770485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smtClean="0">
                <a:solidFill>
                  <a:schemeClr val="tx1"/>
                </a:solidFill>
              </a:rPr>
              <a:t>Very good tools has been implemented to integrate these  information  with our  database  and documentation,  to  be able to  manage  the  proceeding </a:t>
            </a:r>
            <a:endParaRPr lang="en-US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19643" t="11438" r="17819" b="6250"/>
          <a:stretch>
            <a:fillRect/>
          </a:stretch>
        </p:blipFill>
        <p:spPr bwMode="auto">
          <a:xfrm>
            <a:off x="0" y="0"/>
            <a:ext cx="9144000" cy="676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251520" y="1196752"/>
            <a:ext cx="583264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tx1"/>
                </a:solidFill>
              </a:rPr>
              <a:t>Detection of incidences is a technical work that is realized by  the  civil servants of the  territorial offices</a:t>
            </a:r>
            <a:endParaRPr lang="en-US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 l="19643" t="10454" r="17819" b="6250"/>
          <a:stretch>
            <a:fillRect/>
          </a:stretch>
        </p:blipFill>
        <p:spPr bwMode="auto">
          <a:xfrm>
            <a:off x="0" y="10543"/>
            <a:ext cx="9144000" cy="684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s://encrypted-tbn2.gstatic.com/images?q=tbn:ANd9GcRdE9EPbdNpZ5wDWLiUB6xP-cB8zuKUT5MS4GeCqECz-hMtTWwcRw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0"/>
            <a:ext cx="1944216" cy="764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467544" y="1052736"/>
            <a:ext cx="5508104" cy="120251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62000"/>
                </a:srgbClr>
              </a:gs>
            </a:gsLst>
            <a:lin ang="108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lIns="198000" tIns="46800" rIns="198000" bIns="46800" anchor="ctr">
            <a:spAutoFit/>
          </a:bodyPr>
          <a:lstStyle/>
          <a:p>
            <a:r>
              <a:rPr lang="es-ES" sz="2400" i="1" dirty="0" err="1" smtClean="0"/>
              <a:t>Recurrent</a:t>
            </a:r>
            <a:r>
              <a:rPr lang="es-ES" sz="2400" i="1" dirty="0" smtClean="0"/>
              <a:t> local </a:t>
            </a:r>
            <a:r>
              <a:rPr lang="es-ES" sz="2400" i="1" dirty="0" err="1" smtClean="0"/>
              <a:t>property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tax</a:t>
            </a:r>
            <a:r>
              <a:rPr lang="es-ES" sz="2400" i="1" dirty="0" smtClean="0"/>
              <a:t>  </a:t>
            </a:r>
            <a:r>
              <a:rPr lang="es-ES" sz="2400" i="1" dirty="0" err="1" smtClean="0"/>
              <a:t>is</a:t>
            </a:r>
            <a:r>
              <a:rPr lang="es-ES" sz="2400" i="1" dirty="0" smtClean="0"/>
              <a:t>  </a:t>
            </a:r>
            <a:r>
              <a:rPr lang="es-ES" sz="2400" i="1" dirty="0" err="1" smtClean="0"/>
              <a:t>the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main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income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for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the</a:t>
            </a:r>
            <a:r>
              <a:rPr lang="es-ES" sz="2400" i="1" dirty="0" smtClean="0"/>
              <a:t> 7.595  </a:t>
            </a:r>
            <a:r>
              <a:rPr lang="es-ES" sz="2400" i="1" dirty="0" err="1" smtClean="0"/>
              <a:t>Spanish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municipalities</a:t>
            </a:r>
            <a:endParaRPr lang="es-ES" sz="2400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3429000"/>
            <a:ext cx="7571184" cy="2592288"/>
          </a:xfrm>
          <a:ln w="38100">
            <a:solidFill>
              <a:srgbClr val="FFC000"/>
            </a:solidFill>
            <a:bevel/>
          </a:ln>
        </p:spPr>
        <p:txBody>
          <a:bodyPr>
            <a:normAutofit/>
          </a:bodyPr>
          <a:lstStyle/>
          <a:p>
            <a:r>
              <a:rPr lang="es-ES" sz="2600" i="1" dirty="0" err="1" smtClean="0"/>
              <a:t>Recurrent</a:t>
            </a:r>
            <a:r>
              <a:rPr lang="es-ES" sz="2600" i="1" dirty="0" smtClean="0"/>
              <a:t> local </a:t>
            </a:r>
            <a:r>
              <a:rPr lang="es-ES" sz="2600" i="1" dirty="0" err="1" smtClean="0"/>
              <a:t>property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tax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is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calculate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from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the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Cadastral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Value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for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each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property</a:t>
            </a:r>
            <a:r>
              <a:rPr lang="es-ES" sz="2600" i="1" dirty="0" smtClean="0"/>
              <a:t>.</a:t>
            </a:r>
          </a:p>
          <a:p>
            <a:endParaRPr lang="es-ES" sz="2600" i="1" dirty="0"/>
          </a:p>
          <a:p>
            <a:r>
              <a:rPr lang="es-ES" sz="2600" i="1" dirty="0" err="1" smtClean="0"/>
              <a:t>Spanish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Directorate</a:t>
            </a:r>
            <a:r>
              <a:rPr lang="es-ES" sz="2600" i="1" dirty="0" smtClean="0"/>
              <a:t> General </a:t>
            </a:r>
            <a:r>
              <a:rPr lang="es-ES" sz="2600" i="1" dirty="0" err="1" smtClean="0"/>
              <a:t>for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cadastre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is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responsible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to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asses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the</a:t>
            </a:r>
            <a:r>
              <a:rPr lang="es-ES" sz="2600" i="1" dirty="0" smtClean="0"/>
              <a:t> </a:t>
            </a:r>
            <a:r>
              <a:rPr lang="es-ES" sz="2600" i="1" dirty="0" err="1" smtClean="0"/>
              <a:t>Cadastral</a:t>
            </a:r>
            <a:r>
              <a:rPr lang="es-ES" sz="2600" i="1" dirty="0" smtClean="0"/>
              <a:t>  </a:t>
            </a:r>
            <a:r>
              <a:rPr lang="es-ES" sz="2600" i="1" dirty="0" err="1" smtClean="0"/>
              <a:t>Values</a:t>
            </a:r>
            <a:r>
              <a:rPr lang="es-ES" sz="2600" i="1" dirty="0" smtClean="0"/>
              <a:t>.</a:t>
            </a:r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3002" t="25219" r="32208" b="11782"/>
          <a:stretch>
            <a:fillRect/>
          </a:stretch>
        </p:blipFill>
        <p:spPr bwMode="auto">
          <a:xfrm>
            <a:off x="5724128" y="980728"/>
            <a:ext cx="3240360" cy="209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l="19643" t="11438" r="18373" b="6250"/>
          <a:stretch>
            <a:fillRect/>
          </a:stretch>
        </p:blipFill>
        <p:spPr bwMode="auto">
          <a:xfrm>
            <a:off x="0" y="0"/>
            <a:ext cx="9144000" cy="682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s://encrypted-tbn2.gstatic.com/images?q=tbn:ANd9GcRdE9EPbdNpZ5wDWLiUB6xP-cB8zuKUT5MS4GeCqECz-hMtTWwcRw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1944216" cy="764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 l="19643" t="11438" r="17819" b="51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s://encrypted-tbn2.gstatic.com/images?q=tbn:ANd9GcRdE9EPbdNpZ5wDWLiUB6xP-cB8zuKUT5MS4GeCqECz-hMtTWwcRw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1944216" cy="764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051720" y="2708920"/>
            <a:ext cx="7092280" cy="38884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Rectángulo"/>
          <p:cNvSpPr/>
          <p:nvPr/>
        </p:nvSpPr>
        <p:spPr>
          <a:xfrm>
            <a:off x="755576" y="332656"/>
            <a:ext cx="8532440" cy="800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i="1" dirty="0" smtClean="0"/>
          </a:p>
          <a:p>
            <a:r>
              <a:rPr lang="en-US" sz="2400" i="1" dirty="0" smtClean="0"/>
              <a:t>The biggest project never done by Spanish Cadastre</a:t>
            </a:r>
          </a:p>
          <a:p>
            <a:endParaRPr lang="en-US" sz="1400" i="1" dirty="0" smtClean="0"/>
          </a:p>
          <a:p>
            <a:r>
              <a:rPr lang="en-US" sz="2400" i="1" dirty="0" smtClean="0"/>
              <a:t>Complex </a:t>
            </a:r>
            <a:r>
              <a:rPr lang="en-US" sz="2400" i="1" dirty="0" err="1" smtClean="0"/>
              <a:t>planification</a:t>
            </a:r>
            <a:r>
              <a:rPr lang="en-US" sz="2400" i="1" dirty="0" smtClean="0"/>
              <a:t> and execution</a:t>
            </a:r>
          </a:p>
          <a:p>
            <a:endParaRPr lang="en-US" sz="1400" i="1" dirty="0" smtClean="0"/>
          </a:p>
          <a:p>
            <a:r>
              <a:rPr lang="en-US" sz="2400" i="1" dirty="0" smtClean="0"/>
              <a:t>8 municipalities,  44.000  urban real estates and  47.595 rural cadastral parcels a day</a:t>
            </a:r>
          </a:p>
          <a:p>
            <a:endParaRPr lang="en-US" sz="100" i="1" dirty="0" smtClean="0"/>
          </a:p>
          <a:p>
            <a:endParaRPr lang="en-US" sz="200" i="1" dirty="0" smtClean="0"/>
          </a:p>
          <a:p>
            <a:pPr lvl="3"/>
            <a:r>
              <a:rPr lang="en-US" sz="2400" i="1" dirty="0" smtClean="0"/>
              <a:t>Homogenization of criteria, instructions, coordination etc…..by the central office of the cadastre</a:t>
            </a:r>
          </a:p>
          <a:p>
            <a:pPr lvl="3"/>
            <a:endParaRPr lang="en-US" sz="1200" i="1" dirty="0" smtClean="0"/>
          </a:p>
          <a:p>
            <a:pPr lvl="3"/>
            <a:r>
              <a:rPr lang="en-US" sz="2400" i="1" dirty="0" smtClean="0"/>
              <a:t>Responsibility of the work ………by Instrumental Company   of the Spanish Government. SEGIPSA</a:t>
            </a:r>
          </a:p>
          <a:p>
            <a:pPr lvl="3"/>
            <a:endParaRPr lang="en-US" sz="1200" i="1" dirty="0" smtClean="0"/>
          </a:p>
          <a:p>
            <a:pPr lvl="3"/>
            <a:r>
              <a:rPr lang="en-US" sz="2400" i="1" dirty="0" smtClean="0"/>
              <a:t>Field works ….. by the local/regional/national 119 private  companies homologated by SEGIPSA</a:t>
            </a:r>
          </a:p>
          <a:p>
            <a:pPr lvl="3"/>
            <a:endParaRPr lang="en-US" sz="1100" i="1" dirty="0" smtClean="0"/>
          </a:p>
          <a:p>
            <a:pPr lvl="3"/>
            <a:r>
              <a:rPr lang="en-US" sz="2400" i="1" dirty="0" smtClean="0"/>
              <a:t>Detection of discrepancies and quality control of the results,  resolution of allegations and appealing …….by territorial offices</a:t>
            </a:r>
          </a:p>
          <a:p>
            <a:pPr lvl="3"/>
            <a:endParaRPr lang="es-ES" dirty="0" smtClean="0"/>
          </a:p>
          <a:p>
            <a:pPr lvl="3"/>
            <a:endParaRPr lang="es-ES" dirty="0" smtClean="0"/>
          </a:p>
          <a:p>
            <a:pPr lvl="1"/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3 Rectángulo"/>
          <p:cNvSpPr/>
          <p:nvPr/>
        </p:nvSpPr>
        <p:spPr>
          <a:xfrm>
            <a:off x="179512" y="4005064"/>
            <a:ext cx="129614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PPP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Public-private </a:t>
            </a:r>
            <a:r>
              <a:rPr lang="en-US" dirty="0" err="1" smtClean="0">
                <a:solidFill>
                  <a:schemeClr val="tx2"/>
                </a:solidFill>
              </a:rPr>
              <a:t>partenship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20196" t="10828" r="18373" b="6250"/>
          <a:stretch>
            <a:fillRect/>
          </a:stretch>
        </p:blipFill>
        <p:spPr bwMode="auto">
          <a:xfrm>
            <a:off x="0" y="-1"/>
            <a:ext cx="8964488" cy="680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20196" t="10828" r="18653" b="5501"/>
          <a:stretch>
            <a:fillRect/>
          </a:stretch>
        </p:blipFill>
        <p:spPr bwMode="auto">
          <a:xfrm>
            <a:off x="0" y="-38200"/>
            <a:ext cx="8964488" cy="68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19643" t="21410" r="18373" b="6250"/>
          <a:stretch>
            <a:fillRect/>
          </a:stretch>
        </p:blipFill>
        <p:spPr bwMode="auto">
          <a:xfrm>
            <a:off x="611560" y="1873632"/>
            <a:ext cx="7596336" cy="498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539552" y="764704"/>
            <a:ext cx="8280920" cy="83317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62000"/>
                </a:srgbClr>
              </a:gs>
            </a:gsLst>
            <a:lin ang="108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lIns="198000" tIns="46800" rIns="198000" bIns="46800" anchor="ctr">
            <a:spAutoFit/>
          </a:bodyPr>
          <a:lstStyle/>
          <a:p>
            <a:r>
              <a:rPr lang="en-US" sz="2400" i="1" dirty="0" smtClean="0"/>
              <a:t>We included it, with the others of the same municipality, in a regularization process in 2013</a:t>
            </a:r>
            <a:endParaRPr lang="es-ES" sz="2400" i="1" dirty="0"/>
          </a:p>
        </p:txBody>
      </p:sp>
      <p:sp>
        <p:nvSpPr>
          <p:cNvPr id="4" name="3 Elipse"/>
          <p:cNvSpPr/>
          <p:nvPr/>
        </p:nvSpPr>
        <p:spPr>
          <a:xfrm>
            <a:off x="4932040" y="3573016"/>
            <a:ext cx="576064" cy="432048"/>
          </a:xfrm>
          <a:prstGeom prst="ellipse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20196" t="20297" r="18373" b="6250"/>
          <a:stretch>
            <a:fillRect/>
          </a:stretch>
        </p:blipFill>
        <p:spPr bwMode="auto">
          <a:xfrm>
            <a:off x="2650722" y="476672"/>
            <a:ext cx="6493278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853038"/>
            <a:ext cx="4355976" cy="30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1403648" y="5301208"/>
            <a:ext cx="1296144" cy="1296144"/>
          </a:xfrm>
          <a:prstGeom prst="ellipse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251520" y="1196752"/>
            <a:ext cx="2736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i="1" dirty="0" smtClean="0"/>
              <a:t>We contract  external companies to do the field work and to incorporate the data to our system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88024" y="5085184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i="1" dirty="0" smtClean="0"/>
              <a:t>The technicians of the head and territorial offices check the quality of the work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20196" t="11438" r="17819" b="6250"/>
          <a:stretch>
            <a:fillRect/>
          </a:stretch>
        </p:blipFill>
        <p:spPr bwMode="auto">
          <a:xfrm>
            <a:off x="0" y="0"/>
            <a:ext cx="9144000" cy="682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20196" t="10454" r="18373" b="6250"/>
          <a:stretch>
            <a:fillRect/>
          </a:stretch>
        </p:blipFill>
        <p:spPr bwMode="auto">
          <a:xfrm>
            <a:off x="-1" y="0"/>
            <a:ext cx="89959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Another example with calculation of cadastral value and recurrent local property tax</a:t>
            </a:r>
            <a:endParaRPr lang="en-US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19643" t="22266" r="19207" b="6250"/>
          <a:stretch>
            <a:fillRect/>
          </a:stretch>
        </p:blipFill>
        <p:spPr bwMode="auto">
          <a:xfrm>
            <a:off x="539552" y="1628800"/>
            <a:ext cx="7956376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4932040" y="2204864"/>
            <a:ext cx="2376264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Status 2013</a:t>
            </a:r>
            <a:endParaRPr lang="en-US" dirty="0"/>
          </a:p>
        </p:txBody>
      </p:sp>
      <p:sp>
        <p:nvSpPr>
          <p:cNvPr id="6" name="5 Rectángulo"/>
          <p:cNvSpPr/>
          <p:nvPr/>
        </p:nvSpPr>
        <p:spPr>
          <a:xfrm>
            <a:off x="5220072" y="4365104"/>
            <a:ext cx="2376264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Status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174" y="5424746"/>
            <a:ext cx="1660562" cy="117260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5" y="4597616"/>
            <a:ext cx="1728192" cy="12202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3851920" y="3717032"/>
            <a:ext cx="5292080" cy="2952328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4" descr="http://templesigreg.files.wordpress.com/2012/01/art_img_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052736"/>
            <a:ext cx="2736304" cy="1500554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2699792" y="3861048"/>
            <a:ext cx="7056784" cy="2803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47825" lvl="3" defTabSz="449263">
              <a:lnSpc>
                <a:spcPct val="90000"/>
              </a:lnSpc>
              <a:spcBef>
                <a:spcPts val="450"/>
              </a:spcBef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i="1" u="sng" dirty="0" smtClean="0">
                <a:ea typeface="Arial Unicode MS" pitchFamily="34" charset="-128"/>
                <a:cs typeface="Arial Unicode MS" pitchFamily="34" charset="-128"/>
              </a:rPr>
              <a:t>Physical data of real estate</a:t>
            </a:r>
            <a:r>
              <a:rPr lang="en-GB" sz="2400" i="1" dirty="0" smtClean="0"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lvl="4" defTabSz="449263">
              <a:lnSpc>
                <a:spcPct val="90000"/>
              </a:lnSpc>
              <a:spcBef>
                <a:spcPts val="450"/>
              </a:spcBef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i="1" dirty="0" smtClean="0">
                <a:ea typeface="Arial Unicode MS" pitchFamily="34" charset="-128"/>
                <a:cs typeface="Arial Unicode MS" pitchFamily="34" charset="-128"/>
              </a:rPr>
              <a:t>land surface,</a:t>
            </a:r>
          </a:p>
          <a:p>
            <a:pPr lvl="4" defTabSz="449263">
              <a:lnSpc>
                <a:spcPct val="90000"/>
              </a:lnSpc>
              <a:spcBef>
                <a:spcPts val="450"/>
              </a:spcBef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i="1" dirty="0" smtClean="0">
                <a:ea typeface="Arial Unicode MS" pitchFamily="34" charset="-128"/>
                <a:cs typeface="Arial Unicode MS" pitchFamily="34" charset="-128"/>
              </a:rPr>
              <a:t> buildings surface, </a:t>
            </a:r>
          </a:p>
          <a:p>
            <a:pPr lvl="4" defTabSz="449263">
              <a:lnSpc>
                <a:spcPct val="90000"/>
              </a:lnSpc>
              <a:spcBef>
                <a:spcPts val="450"/>
              </a:spcBef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i="1" dirty="0" smtClean="0">
                <a:ea typeface="Arial Unicode MS" pitchFamily="34" charset="-128"/>
                <a:cs typeface="Arial Unicode MS" pitchFamily="34" charset="-128"/>
              </a:rPr>
              <a:t>conservation status, </a:t>
            </a:r>
          </a:p>
          <a:p>
            <a:pPr lvl="4" defTabSz="449263">
              <a:lnSpc>
                <a:spcPct val="90000"/>
              </a:lnSpc>
              <a:spcBef>
                <a:spcPts val="450"/>
              </a:spcBef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i="1" dirty="0" smtClean="0">
                <a:solidFill>
                  <a:srgbClr val="000000"/>
                </a:solidFill>
              </a:rPr>
              <a:t>use (legal and actual one),</a:t>
            </a:r>
            <a:r>
              <a:rPr lang="en-GB" sz="2400" i="1" dirty="0" smtClean="0"/>
              <a:t> </a:t>
            </a:r>
          </a:p>
          <a:p>
            <a:pPr lvl="4" defTabSz="449263">
              <a:lnSpc>
                <a:spcPct val="90000"/>
              </a:lnSpc>
              <a:spcBef>
                <a:spcPts val="450"/>
              </a:spcBef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i="1" dirty="0" smtClean="0"/>
              <a:t> typology,</a:t>
            </a:r>
          </a:p>
          <a:p>
            <a:pPr lvl="4" defTabSz="449263">
              <a:lnSpc>
                <a:spcPct val="90000"/>
              </a:lnSpc>
              <a:spcBef>
                <a:spcPts val="450"/>
              </a:spcBef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i="1" dirty="0" smtClean="0"/>
              <a:t> year of construction</a:t>
            </a:r>
            <a:r>
              <a:rPr lang="en-GB" sz="2000" b="1" i="1" dirty="0" smtClean="0">
                <a:latin typeface="Arial" pitchFamily="34" charset="0"/>
              </a:rPr>
              <a:t>…..</a:t>
            </a:r>
            <a:endParaRPr lang="en-GB" sz="1600" b="1" i="1" dirty="0" smtClean="0">
              <a:latin typeface="Arial" pitchFamily="34" charset="0"/>
            </a:endParaRPr>
          </a:p>
        </p:txBody>
      </p:sp>
      <p:pic>
        <p:nvPicPr>
          <p:cNvPr id="4" name="Picture 6" descr="http://1.bp.blogspot.com/-6zC90jRK5-U/UNcEkDaLpaI/AAAAAAAADH8/1d95AJqw8uA/s1600/catastr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46590" t="21862" b="28123"/>
          <a:stretch>
            <a:fillRect/>
          </a:stretch>
        </p:blipFill>
        <p:spPr bwMode="auto">
          <a:xfrm>
            <a:off x="5796136" y="548680"/>
            <a:ext cx="2843808" cy="1872208"/>
          </a:xfrm>
          <a:prstGeom prst="rect">
            <a:avLst/>
          </a:prstGeom>
          <a:noFill/>
        </p:spPr>
      </p:pic>
      <p:sp>
        <p:nvSpPr>
          <p:cNvPr id="5" name="4 Flecha derecha"/>
          <p:cNvSpPr/>
          <p:nvPr/>
        </p:nvSpPr>
        <p:spPr>
          <a:xfrm>
            <a:off x="3851920" y="1484784"/>
            <a:ext cx="1512168" cy="4846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719064" y="2708920"/>
            <a:ext cx="84249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The cadastral value for each property is determined objectively from the data in the Real Estate Cadastre</a:t>
            </a:r>
            <a:r>
              <a:rPr lang="en-US" sz="2800" b="1" i="1" dirty="0" smtClean="0"/>
              <a:t>. </a:t>
            </a:r>
            <a:endParaRPr lang="es-ES" sz="2800" b="1" i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4051704"/>
            <a:ext cx="1944216" cy="13725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75656" y="1844825"/>
            <a:ext cx="734481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r>
              <a:rPr lang="en-US" sz="2400" i="1" dirty="0" smtClean="0"/>
              <a:t>Communication of the beginning of the procedure and allegation period.</a:t>
            </a:r>
          </a:p>
          <a:p>
            <a:r>
              <a:rPr lang="en-US" sz="2400" i="1" dirty="0" smtClean="0"/>
              <a:t>	to owner</a:t>
            </a:r>
          </a:p>
          <a:p>
            <a:r>
              <a:rPr lang="en-US" sz="2400" i="1" dirty="0" smtClean="0"/>
              <a:t>	if it is necessary to neighbors</a:t>
            </a:r>
          </a:p>
          <a:p>
            <a:endParaRPr lang="en-US" sz="2000" i="1" dirty="0" smtClean="0"/>
          </a:p>
          <a:p>
            <a:r>
              <a:rPr lang="en-US" sz="2400" i="1" dirty="0" smtClean="0"/>
              <a:t>Regularization fee that it is liquidate at the end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may be it is necessary to practice requirements (under the duty of cooperation and punish its lack of attention )</a:t>
            </a:r>
            <a:endParaRPr lang="es-ES" sz="2400" i="1" dirty="0"/>
          </a:p>
        </p:txBody>
      </p:sp>
      <p:sp>
        <p:nvSpPr>
          <p:cNvPr id="5" name="4 Rectángulo"/>
          <p:cNvSpPr/>
          <p:nvPr/>
        </p:nvSpPr>
        <p:spPr>
          <a:xfrm>
            <a:off x="323528" y="1196752"/>
            <a:ext cx="4169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/>
              <a:t>Administrative</a:t>
            </a:r>
            <a:r>
              <a:rPr lang="es-ES" sz="2800" i="1" dirty="0" smtClean="0"/>
              <a:t>  </a:t>
            </a:r>
            <a:r>
              <a:rPr lang="en-US" sz="2800" i="1" dirty="0" smtClean="0"/>
              <a:t>Proceeding </a:t>
            </a:r>
            <a:endParaRPr lang="en-US" sz="2800" i="1" dirty="0"/>
          </a:p>
        </p:txBody>
      </p:sp>
      <p:sp>
        <p:nvSpPr>
          <p:cNvPr id="7" name="6 Rectángulo"/>
          <p:cNvSpPr/>
          <p:nvPr/>
        </p:nvSpPr>
        <p:spPr>
          <a:xfrm>
            <a:off x="467544" y="2204864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539552" y="5589240"/>
            <a:ext cx="813690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i="1" dirty="0" smtClean="0"/>
              <a:t>the allegations are studied and,  if it is the case, they  will be sent back to the company that performs the work</a:t>
            </a:r>
            <a:endParaRPr lang="es-ES" sz="2400" i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20297" r="18373" b="6250"/>
          <a:stretch>
            <a:fillRect/>
          </a:stretch>
        </p:blipFill>
        <p:spPr bwMode="auto">
          <a:xfrm>
            <a:off x="467544" y="980728"/>
            <a:ext cx="7704856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l="34032" t="20297" r="18926" b="6250"/>
          <a:stretch>
            <a:fillRect/>
          </a:stretch>
        </p:blipFill>
        <p:spPr bwMode="auto">
          <a:xfrm>
            <a:off x="1043608" y="1052736"/>
            <a:ext cx="612068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4644008" y="4581128"/>
            <a:ext cx="2088232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Regularization fee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07704" y="1318022"/>
            <a:ext cx="698477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r>
              <a:rPr lang="en-US" sz="2400" i="1" dirty="0" smtClean="0"/>
              <a:t>The regularization agreement (appealing is possible ) 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The leaflet of the resultant property description 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The explanatory sheet with  the information of :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	the changes produced (for contrast of 	previous and later situation); 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	previous and later cadastral values;  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	and  graphic annex (photo and 	cartography);</a:t>
            </a:r>
            <a:endParaRPr lang="es-ES" sz="2400" i="1" dirty="0"/>
          </a:p>
        </p:txBody>
      </p:sp>
      <p:sp>
        <p:nvSpPr>
          <p:cNvPr id="5" name="4 Rectángulo"/>
          <p:cNvSpPr/>
          <p:nvPr/>
        </p:nvSpPr>
        <p:spPr>
          <a:xfrm>
            <a:off x="611560" y="1556792"/>
            <a:ext cx="6480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2</a:t>
            </a:r>
            <a:endParaRPr lang="es-E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884368" cy="520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 l="19643" t="11438" r="18373" b="6250"/>
          <a:stretch>
            <a:fillRect/>
          </a:stretch>
        </p:blipFill>
        <p:spPr bwMode="auto">
          <a:xfrm>
            <a:off x="0" y="0"/>
            <a:ext cx="9144000" cy="682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s://encrypted-tbn2.gstatic.com/images?q=tbn:ANd9GcRdE9EPbdNpZ5wDWLiUB6xP-cB8zuKUT5MS4GeCqECz-hMtTWwcRw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1944216" cy="6926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de plan de regularización catast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7822" y="2348880"/>
            <a:ext cx="2452610" cy="2827317"/>
          </a:xfrm>
          <a:prstGeom prst="rect">
            <a:avLst/>
          </a:prstGeom>
          <a:noFill/>
        </p:spPr>
      </p:pic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 cstate="print"/>
          <a:srcRect l="19924" t="23250" r="44656" b="6250"/>
          <a:stretch>
            <a:fillRect/>
          </a:stretch>
        </p:blipFill>
        <p:spPr bwMode="auto">
          <a:xfrm>
            <a:off x="179512" y="980727"/>
            <a:ext cx="4680520" cy="523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5004048" y="548680"/>
            <a:ext cx="4139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2000" i="1" dirty="0" smtClean="0"/>
              <a:t>We also  notify to the owners   by mail a safe verification  code which allows them to view in the cadastral virtual office the previous and posterior situation and </a:t>
            </a:r>
            <a:r>
              <a:rPr lang="en-US" sz="2000" b="1" i="1" dirty="0" smtClean="0"/>
              <a:t>other information</a:t>
            </a:r>
            <a:endParaRPr lang="es-ES" sz="2000" b="1" i="1" dirty="0"/>
          </a:p>
        </p:txBody>
      </p:sp>
      <p:sp>
        <p:nvSpPr>
          <p:cNvPr id="6" name="5 Rectángulo"/>
          <p:cNvSpPr/>
          <p:nvPr/>
        </p:nvSpPr>
        <p:spPr>
          <a:xfrm>
            <a:off x="5004048" y="5301208"/>
            <a:ext cx="4139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Also with this safe verification  code they can present allegations and appeals</a:t>
            </a:r>
            <a:endParaRPr lang="es-ES" sz="2000" b="1" i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2 CuadroTexto"/>
          <p:cNvSpPr txBox="1">
            <a:spLocks noChangeArrowheads="1"/>
          </p:cNvSpPr>
          <p:nvPr/>
        </p:nvSpPr>
        <p:spPr bwMode="auto">
          <a:xfrm>
            <a:off x="2987824" y="3501008"/>
            <a:ext cx="5759227" cy="26776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smtClean="0"/>
              <a:t>More than 11 million urban real estate and 10 million rustic parcels have been verified.</a:t>
            </a:r>
          </a:p>
          <a:p>
            <a:endParaRPr lang="en-US" sz="2800" i="1" dirty="0" smtClean="0"/>
          </a:p>
          <a:p>
            <a:r>
              <a:rPr lang="en-US" sz="2800" i="1" dirty="0" smtClean="0"/>
              <a:t> More than 2,5 million photos has been obtained</a:t>
            </a:r>
            <a:endParaRPr lang="es-ES" sz="2800" i="1" dirty="0">
              <a:latin typeface="Calibri" pitchFamily="34" charset="0"/>
            </a:endParaRPr>
          </a:p>
        </p:txBody>
      </p:sp>
      <p:sp>
        <p:nvSpPr>
          <p:cNvPr id="5" name="2 CuadroTexto"/>
          <p:cNvSpPr txBox="1">
            <a:spLocks noChangeArrowheads="1"/>
          </p:cNvSpPr>
          <p:nvPr/>
        </p:nvSpPr>
        <p:spPr bwMode="auto">
          <a:xfrm>
            <a:off x="539552" y="1556792"/>
            <a:ext cx="8352928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smtClean="0"/>
              <a:t>In 2014, the regularization procedure has been completed in 941 municipalities</a:t>
            </a:r>
            <a:endParaRPr lang="es-ES" sz="2800" i="1" dirty="0">
              <a:latin typeface="Calibri" pitchFamily="34" charset="0"/>
            </a:endParaRPr>
          </a:p>
        </p:txBody>
      </p:sp>
      <p:pic>
        <p:nvPicPr>
          <p:cNvPr id="6" name="d_popup_image" descr="3D estudio resultado crucigrama — Foto de Stock   #589707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12995">
            <a:off x="402873" y="3303038"/>
            <a:ext cx="2168387" cy="165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6" name="14 Conector recto"/>
          <p:cNvCxnSpPr>
            <a:cxnSpLocks noChangeShapeType="1"/>
          </p:cNvCxnSpPr>
          <p:nvPr/>
        </p:nvCxnSpPr>
        <p:spPr bwMode="auto">
          <a:xfrm>
            <a:off x="0" y="765175"/>
            <a:ext cx="9144000" cy="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4726" t="8121" r="11998" b="11407"/>
          <a:stretch>
            <a:fillRect/>
          </a:stretch>
        </p:blipFill>
        <p:spPr bwMode="auto">
          <a:xfrm>
            <a:off x="0" y="762000"/>
            <a:ext cx="78851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34846" t="51679" r="26764" b="32079"/>
          <a:stretch>
            <a:fillRect/>
          </a:stretch>
        </p:blipFill>
        <p:spPr bwMode="auto">
          <a:xfrm>
            <a:off x="5724525" y="5013325"/>
            <a:ext cx="3168650" cy="10731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6165850"/>
            <a:ext cx="28575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6 CuadroTexto"/>
          <p:cNvSpPr txBox="1">
            <a:spLocks noChangeArrowheads="1"/>
          </p:cNvSpPr>
          <p:nvPr/>
        </p:nvSpPr>
        <p:spPr bwMode="auto">
          <a:xfrm>
            <a:off x="6372225" y="6094413"/>
            <a:ext cx="647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>
                <a:latin typeface="Calibri" pitchFamily="34" charset="0"/>
              </a:rPr>
              <a:t>941</a:t>
            </a:r>
          </a:p>
        </p:txBody>
      </p:sp>
      <p:sp>
        <p:nvSpPr>
          <p:cNvPr id="6151" name="7 CuadroTexto"/>
          <p:cNvSpPr txBox="1">
            <a:spLocks noChangeArrowheads="1"/>
          </p:cNvSpPr>
          <p:nvPr/>
        </p:nvSpPr>
        <p:spPr bwMode="auto">
          <a:xfrm>
            <a:off x="6300788" y="6310313"/>
            <a:ext cx="647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>
                <a:latin typeface="Calibri" pitchFamily="34" charset="0"/>
              </a:rPr>
              <a:t>2.270</a:t>
            </a:r>
          </a:p>
        </p:txBody>
      </p:sp>
      <p:sp>
        <p:nvSpPr>
          <p:cNvPr id="6152" name="7 CuadroTexto"/>
          <p:cNvSpPr txBox="1">
            <a:spLocks noChangeArrowheads="1"/>
          </p:cNvSpPr>
          <p:nvPr/>
        </p:nvSpPr>
        <p:spPr bwMode="auto">
          <a:xfrm>
            <a:off x="6300788" y="6581775"/>
            <a:ext cx="25923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 b="1">
                <a:latin typeface="Calibri" pitchFamily="34" charset="0"/>
              </a:rPr>
              <a:t>3.211 MUNICIPIOS     </a:t>
            </a:r>
          </a:p>
        </p:txBody>
      </p:sp>
      <p:sp>
        <p:nvSpPr>
          <p:cNvPr id="10" name="3 CuadroTexto"/>
          <p:cNvSpPr txBox="1">
            <a:spLocks noChangeArrowheads="1"/>
          </p:cNvSpPr>
          <p:nvPr/>
        </p:nvSpPr>
        <p:spPr bwMode="auto">
          <a:xfrm>
            <a:off x="3131840" y="260648"/>
            <a:ext cx="4859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s-ES" sz="1400" dirty="0">
              <a:solidFill>
                <a:srgbClr val="0070C0"/>
              </a:solidFill>
              <a:latin typeface="Calibri" pitchFamily="34" charset="0"/>
            </a:endParaRPr>
          </a:p>
          <a:p>
            <a:pPr algn="r"/>
            <a:r>
              <a:rPr lang="en-US" i="1" dirty="0" smtClean="0">
                <a:solidFill>
                  <a:srgbClr val="0070C0"/>
                </a:solidFill>
                <a:latin typeface="Calibri" pitchFamily="34" charset="0"/>
              </a:rPr>
              <a:t>January</a:t>
            </a:r>
            <a:r>
              <a:rPr lang="es-ES" i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s-ES" i="1" dirty="0">
                <a:solidFill>
                  <a:srgbClr val="0070C0"/>
                </a:solidFill>
                <a:latin typeface="Calibri" pitchFamily="34" charset="0"/>
              </a:rPr>
              <a:t>2015</a:t>
            </a:r>
          </a:p>
        </p:txBody>
      </p:sp>
      <p:sp>
        <p:nvSpPr>
          <p:cNvPr id="11" name="7 CuadroTexto"/>
          <p:cNvSpPr txBox="1">
            <a:spLocks noChangeArrowheads="1"/>
          </p:cNvSpPr>
          <p:nvPr/>
        </p:nvSpPr>
        <p:spPr bwMode="auto">
          <a:xfrm>
            <a:off x="5148263" y="1052736"/>
            <a:ext cx="39957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 dirty="0" err="1" smtClean="0">
                <a:latin typeface="Calibri" pitchFamily="34" charset="0"/>
              </a:rPr>
              <a:t>Working</a:t>
            </a:r>
            <a:r>
              <a:rPr lang="es-ES" sz="1400" b="1" dirty="0" smtClean="0">
                <a:latin typeface="Calibri" pitchFamily="34" charset="0"/>
              </a:rPr>
              <a:t> in 15 </a:t>
            </a:r>
            <a:r>
              <a:rPr lang="es-ES" sz="1400" b="1" dirty="0">
                <a:latin typeface="Calibri" pitchFamily="34" charset="0"/>
              </a:rPr>
              <a:t>MILLONES DE INMUEBLES URBANOS  Y 14 MILLONES DE PARCELAS RÚSTICAS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3284984"/>
            <a:ext cx="8301608" cy="1575048"/>
          </a:xfrm>
        </p:spPr>
        <p:txBody>
          <a:bodyPr>
            <a:noAutofit/>
          </a:bodyPr>
          <a:lstStyle/>
          <a:p>
            <a:pPr algn="r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836713"/>
            <a:ext cx="8568952" cy="3024336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en-US" i="1" dirty="0" smtClean="0"/>
              <a:t>Conclusions</a:t>
            </a:r>
          </a:p>
          <a:p>
            <a:pPr lvl="0"/>
            <a:r>
              <a:rPr lang="en-US" sz="2400" b="1" i="1" dirty="0" smtClean="0"/>
              <a:t>Spanish Cadastre is performing this ambitious plan  with success </a:t>
            </a:r>
          </a:p>
          <a:p>
            <a:pPr lvl="0"/>
            <a:r>
              <a:rPr lang="en-US" sz="2400" b="1" i="1" dirty="0" smtClean="0"/>
              <a:t>Is improving the quality of the cadastral data base of buildings</a:t>
            </a:r>
          </a:p>
          <a:p>
            <a:pPr lvl="0"/>
            <a:r>
              <a:rPr lang="en-US" sz="2400" b="1" i="1" dirty="0" smtClean="0"/>
              <a:t>Is accepted by the citizens </a:t>
            </a:r>
          </a:p>
          <a:p>
            <a:pPr lvl="0"/>
            <a:r>
              <a:rPr lang="en-US" sz="2400" b="1" i="1" smtClean="0"/>
              <a:t>Is </a:t>
            </a:r>
            <a:r>
              <a:rPr lang="en-US" sz="2400" b="1" i="1" smtClean="0"/>
              <a:t>fighting against </a:t>
            </a:r>
            <a:r>
              <a:rPr lang="en-US" sz="2400" b="1" i="1" dirty="0" smtClean="0"/>
              <a:t> real estate tax fraud </a:t>
            </a:r>
          </a:p>
          <a:p>
            <a:pPr lvl="0"/>
            <a:r>
              <a:rPr lang="en-US" sz="2400" b="1" i="1" dirty="0" smtClean="0"/>
              <a:t>and  is helping to  boost  local finance</a:t>
            </a:r>
          </a:p>
          <a:p>
            <a:pPr lvl="0"/>
            <a:endParaRPr lang="en-US" sz="1050" i="1" dirty="0" smtClean="0"/>
          </a:p>
          <a:p>
            <a:pPr lvl="5" algn="r"/>
            <a:r>
              <a:rPr lang="en-US" sz="2800" i="1" dirty="0" smtClean="0"/>
              <a:t>Of course with a lot of work!!!!!</a:t>
            </a: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539552" y="4437112"/>
            <a:ext cx="7920880" cy="120251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62000"/>
                </a:srgbClr>
              </a:gs>
            </a:gsLst>
            <a:lin ang="108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lIns="198000" tIns="46800" rIns="198000" bIns="46800" anchor="ctr">
            <a:spAutoFit/>
          </a:bodyPr>
          <a:lstStyle/>
          <a:p>
            <a:pPr algn="r"/>
            <a:r>
              <a:rPr lang="en-US" sz="2400" b="1" i="1" dirty="0" smtClean="0"/>
              <a:t>We are convinced  that this proceeding help to remember the citizens the obligation to declare to the cadastre </a:t>
            </a:r>
            <a:br>
              <a:rPr lang="en-US" sz="2400" b="1" i="1" dirty="0" smtClean="0"/>
            </a:br>
            <a:endParaRPr lang="en-US" sz="2400" b="1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11560" y="5742548"/>
            <a:ext cx="7920880" cy="463846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62000"/>
                </a:srgbClr>
              </a:gs>
            </a:gsLst>
            <a:lin ang="108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lIns="198000" tIns="46800" rIns="198000" bIns="46800" anchor="ctr">
            <a:spAutoFit/>
          </a:bodyPr>
          <a:lstStyle/>
          <a:p>
            <a:pPr algn="r"/>
            <a:r>
              <a:rPr lang="en-US" sz="2400" b="1" i="1" dirty="0" smtClean="0"/>
              <a:t>and we   hope never need to do a plan like this again</a:t>
            </a:r>
            <a:endParaRPr lang="en-US" sz="2400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824536"/>
          </a:xfrm>
          <a:ln w="47625">
            <a:solidFill>
              <a:srgbClr val="F6BD56"/>
            </a:solidFill>
          </a:ln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Methodology for the valuation</a:t>
            </a:r>
          </a:p>
          <a:p>
            <a:pPr>
              <a:buNone/>
            </a:pPr>
            <a:endParaRPr lang="en-US" sz="18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en-US" sz="1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selection of a methodology was determined by law </a:t>
            </a:r>
          </a:p>
          <a:p>
            <a:pPr>
              <a:buNone/>
            </a:pPr>
            <a:endParaRPr lang="en-US" sz="18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en-US" sz="1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cadastral value must comply with the following basic</a:t>
            </a:r>
          </a:p>
          <a:p>
            <a:pPr>
              <a:buNone/>
            </a:pPr>
            <a:r>
              <a:rPr lang="en-US" sz="1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requisites: </a:t>
            </a:r>
          </a:p>
          <a:p>
            <a:pPr>
              <a:buNone/>
            </a:pPr>
            <a:r>
              <a:rPr lang="en-US" sz="1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it must be fair,</a:t>
            </a:r>
          </a:p>
          <a:p>
            <a:pPr>
              <a:buNone/>
            </a:pPr>
            <a:r>
              <a:rPr lang="en-US" sz="1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objective, </a:t>
            </a:r>
          </a:p>
          <a:p>
            <a:pPr>
              <a:buNone/>
            </a:pPr>
            <a:r>
              <a:rPr lang="en-US" sz="1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directly related to the market</a:t>
            </a:r>
          </a:p>
          <a:p>
            <a:pPr>
              <a:buNone/>
            </a:pPr>
            <a:r>
              <a:rPr lang="en-US" sz="18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and calculated from the cadastral data .</a:t>
            </a:r>
          </a:p>
          <a:p>
            <a:pPr>
              <a:buNone/>
            </a:pPr>
            <a:endParaRPr lang="en-US" sz="1800" b="1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en-US" sz="1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cadastral value is composed</a:t>
            </a:r>
          </a:p>
          <a:p>
            <a:pPr>
              <a:buNone/>
            </a:pPr>
            <a:r>
              <a:rPr lang="en-US" sz="1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of the value of the land  </a:t>
            </a:r>
            <a:r>
              <a:rPr lang="en-US" sz="2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+</a:t>
            </a:r>
            <a:endParaRPr lang="en-US" sz="18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en-US" sz="18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the value of the buildings</a:t>
            </a:r>
            <a:endParaRPr lang="en-US" sz="1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https://encrypted-tbn3.gstatic.com/images?q=tbn:ANd9GcQ4grkB28ZtbNnr1zaQxmd5CJm_fE4z37EgbUUhg3a_eg-fBbZL9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11285"/>
          <a:stretch>
            <a:fillRect/>
          </a:stretch>
        </p:blipFill>
        <p:spPr bwMode="auto">
          <a:xfrm>
            <a:off x="6930331" y="404664"/>
            <a:ext cx="1854645" cy="1728192"/>
          </a:xfrm>
          <a:prstGeom prst="rect">
            <a:avLst/>
          </a:prstGeom>
          <a:noFill/>
        </p:spPr>
      </p:pic>
      <p:pic>
        <p:nvPicPr>
          <p:cNvPr id="82946" name="Picture 2" descr="Buying some land and building a home of your own is part of the American dream."/>
          <p:cNvPicPr>
            <a:picLocks noChangeAspect="1" noChangeArrowheads="1"/>
          </p:cNvPicPr>
          <p:nvPr/>
        </p:nvPicPr>
        <p:blipFill>
          <a:blip r:embed="rId4" cstate="print"/>
          <a:srcRect t="30240"/>
          <a:stretch>
            <a:fillRect/>
          </a:stretch>
        </p:blipFill>
        <p:spPr bwMode="auto">
          <a:xfrm>
            <a:off x="5796136" y="4797152"/>
            <a:ext cx="2982416" cy="16920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3.bp.blogspot.com/-U6Kt9VqmkBk/U5rOb4oSlQI/AAAAAAAAAYY/I-13enWkSkQ/s1600/hablar+de+catastr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261" t="52626" r="13734" b="9887"/>
          <a:stretch>
            <a:fillRect/>
          </a:stretch>
        </p:blipFill>
        <p:spPr bwMode="auto">
          <a:xfrm>
            <a:off x="683569" y="3573016"/>
            <a:ext cx="6341338" cy="2708923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19403" t="39624" r="19852" b="40361"/>
          <a:stretch>
            <a:fillRect/>
          </a:stretch>
        </p:blipFill>
        <p:spPr bwMode="auto">
          <a:xfrm>
            <a:off x="0" y="0"/>
            <a:ext cx="3059113" cy="806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619672" y="1669450"/>
            <a:ext cx="7343800" cy="463846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62000"/>
                </a:srgbClr>
              </a:gs>
            </a:gsLst>
            <a:lin ang="108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lIns="198000" tIns="46800" rIns="198000" bIns="46800" anchor="ctr">
            <a:spAutoFit/>
          </a:bodyPr>
          <a:lstStyle/>
          <a:p>
            <a:pPr algn="r"/>
            <a:r>
              <a:rPr lang="en-US" sz="2400" b="1" dirty="0" smtClean="0"/>
              <a:t>Thank you for your attention</a:t>
            </a:r>
            <a:endParaRPr lang="en-US" sz="2400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r>
              <a:rPr lang="en-US" sz="2800" i="1" dirty="0" smtClean="0"/>
              <a:t>Values of the properties go down</a:t>
            </a:r>
          </a:p>
          <a:p>
            <a:endParaRPr lang="en-US" dirty="0"/>
          </a:p>
        </p:txBody>
      </p:sp>
      <p:pic>
        <p:nvPicPr>
          <p:cNvPr id="2050" name="Picture 2" descr="http://ep00.epimg.net/economia/imagenes/2014/01/15/vivienda/1389778262_410774_1389778467_noticia_norma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9144001" cy="3789041"/>
          </a:xfrm>
          <a:prstGeom prst="rect">
            <a:avLst/>
          </a:prstGeom>
          <a:noFill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95536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happens in crisis periods</a:t>
            </a:r>
            <a:r>
              <a:rPr kumimoji="0" lang="es-E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6" name="5 Rectángulo"/>
          <p:cNvSpPr/>
          <p:nvPr/>
        </p:nvSpPr>
        <p:spPr>
          <a:xfrm>
            <a:off x="7236296" y="4005064"/>
            <a:ext cx="129614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New 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6588224" y="5301208"/>
            <a:ext cx="129614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All</a:t>
            </a:r>
            <a:endParaRPr lang="es-E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23528" y="6206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happens in crisis periods</a:t>
            </a:r>
            <a:r>
              <a:rPr kumimoji="0" lang="es-E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251520" y="1628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i="1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construction activity also goes down</a:t>
            </a:r>
          </a:p>
        </p:txBody>
      </p:sp>
      <p:pic>
        <p:nvPicPr>
          <p:cNvPr id="34818" name="Picture 2" descr="Resultado de imagen de gráfico nueva construcció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2856"/>
            <a:ext cx="6840760" cy="3168352"/>
          </a:xfrm>
          <a:prstGeom prst="rect">
            <a:avLst/>
          </a:prstGeom>
          <a:noFill/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755576" y="5373216"/>
            <a:ext cx="8388424" cy="52540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62000"/>
                </a:srgbClr>
              </a:gs>
            </a:gsLst>
            <a:lin ang="108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lIns="198000" tIns="46800" rIns="198000" bIns="46800" anchor="ctr">
            <a:spAutoFit/>
          </a:bodyPr>
          <a:lstStyle/>
          <a:p>
            <a:pPr algn="r"/>
            <a:r>
              <a:rPr lang="en-US" sz="2800" i="1" dirty="0" smtClean="0"/>
              <a:t>Less Cadastral Activity</a:t>
            </a:r>
            <a:endParaRPr lang="en-US" sz="2800" i="1" dirty="0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755576" y="6021288"/>
            <a:ext cx="8388424" cy="52540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62000"/>
                </a:srgbClr>
              </a:gs>
            </a:gsLst>
            <a:lin ang="108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lIns="198000" tIns="46800" rIns="198000" bIns="46800" anchor="ctr">
            <a:spAutoFit/>
          </a:bodyPr>
          <a:lstStyle/>
          <a:p>
            <a:pPr algn="r"/>
            <a:r>
              <a:rPr lang="en-US" sz="2800" i="1" dirty="0" smtClean="0"/>
              <a:t>Less work for the Companies that work for cadastre</a:t>
            </a:r>
            <a:endParaRPr lang="en-US" sz="2800" i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67544" y="7647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happens in crisis periods</a:t>
            </a:r>
            <a:r>
              <a:rPr kumimoji="0" lang="es-E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3002" t="25219" r="32208" b="11782"/>
          <a:stretch>
            <a:fillRect/>
          </a:stretch>
        </p:blipFill>
        <p:spPr bwMode="auto">
          <a:xfrm>
            <a:off x="1835696" y="2492896"/>
            <a:ext cx="6120680" cy="395680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7" name="6 Flecha abajo"/>
          <p:cNvSpPr/>
          <p:nvPr/>
        </p:nvSpPr>
        <p:spPr>
          <a:xfrm>
            <a:off x="827584" y="3717032"/>
            <a:ext cx="700656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323528" y="1772816"/>
            <a:ext cx="4581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/>
              <a:t>Incomes of  the municipalities.</a:t>
            </a:r>
            <a:endParaRPr lang="en-US" sz="28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525963"/>
          </a:xfrm>
        </p:spPr>
        <p:txBody>
          <a:bodyPr/>
          <a:lstStyle/>
          <a:p>
            <a:r>
              <a:rPr lang="en-US" sz="2400" i="1" dirty="0" smtClean="0"/>
              <a:t>Increase of property tax  face </a:t>
            </a:r>
            <a:r>
              <a:rPr lang="en-US" sz="2400" b="1" i="1" dirty="0" smtClean="0"/>
              <a:t>strong resistance </a:t>
            </a:r>
            <a:r>
              <a:rPr lang="en-US" sz="2400" i="1" dirty="0" smtClean="0"/>
              <a:t>in crisis periods</a:t>
            </a:r>
            <a:r>
              <a:rPr lang="en-US" sz="2800" i="1" dirty="0" smtClean="0"/>
              <a:t>. </a:t>
            </a:r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4" name="Picture 5" descr="https://encrypted-tbn3.gstatic.com/images?q=tbn:ANd9GcQswzHNqJnY2nv3_TkeXpZ33dvT6Mnko9aa1F8kf8JXKGtJrrs4Z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628800"/>
            <a:ext cx="2664296" cy="141950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0196" t="17344" r="18373" b="44266"/>
          <a:stretch>
            <a:fillRect/>
          </a:stretch>
        </p:blipFill>
        <p:spPr bwMode="auto">
          <a:xfrm>
            <a:off x="1151112" y="4049688"/>
            <a:ext cx="79928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323528" y="2924944"/>
            <a:ext cx="5112568" cy="29523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 only way to improve the financial situation of municipalities  is increase the</a:t>
            </a:r>
            <a:r>
              <a:rPr kumimoji="0" lang="en-US" sz="2800" b="0" i="1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Cadastral Inspection system to ensure that everybody pays the adequate amount</a:t>
            </a:r>
            <a:r>
              <a:rPr lang="en-US" sz="2800" i="1" dirty="0" smtClean="0"/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800" i="1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But</a:t>
            </a:r>
            <a:r>
              <a:rPr kumimoji="0" lang="en-US" sz="2800" b="0" i="1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normal </a:t>
            </a:r>
            <a:r>
              <a:rPr lang="en-US" sz="2800" i="1" dirty="0" smtClean="0"/>
              <a:t>legal inspection proceedings are complicated and slow</a:t>
            </a:r>
            <a:endParaRPr kumimoji="0" lang="en-US" sz="2800" b="0" i="1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1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51520" y="1052736"/>
            <a:ext cx="56166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And on the other hand, now a days , </a:t>
            </a:r>
          </a:p>
          <a:p>
            <a:endParaRPr lang="en-US" sz="2400" i="1" dirty="0"/>
          </a:p>
          <a:p>
            <a:r>
              <a:rPr lang="en-US" sz="2400" i="1" dirty="0" smtClean="0"/>
              <a:t>the technical  level  of the Spanish Cadastre </a:t>
            </a:r>
          </a:p>
          <a:p>
            <a:r>
              <a:rPr lang="en-US" sz="2400" i="1" dirty="0" smtClean="0"/>
              <a:t>and the technological  developments </a:t>
            </a:r>
          </a:p>
          <a:p>
            <a:r>
              <a:rPr lang="en-US" sz="2400" i="1" dirty="0" smtClean="0"/>
              <a:t>allow  us to demonstrate the existence of </a:t>
            </a:r>
          </a:p>
          <a:p>
            <a:r>
              <a:rPr lang="en-US" sz="2400" i="1" dirty="0"/>
              <a:t>	</a:t>
            </a:r>
            <a:endParaRPr lang="en-US" sz="2400" i="1" dirty="0" smtClean="0"/>
          </a:p>
          <a:p>
            <a:r>
              <a:rPr lang="en-US" sz="2400" i="1" dirty="0"/>
              <a:t>	</a:t>
            </a:r>
            <a:r>
              <a:rPr lang="en-US" sz="2400" i="1" dirty="0" smtClean="0"/>
              <a:t>a certain grade omissions of 	constructions </a:t>
            </a:r>
          </a:p>
          <a:p>
            <a:endParaRPr lang="en-US" sz="2400" i="1" dirty="0"/>
          </a:p>
          <a:p>
            <a:r>
              <a:rPr lang="en-US" sz="2400" i="1" dirty="0" smtClean="0"/>
              <a:t>	and undeclared alterations                 	(extensions, reforms, renovations 	changes of use ), </a:t>
            </a:r>
          </a:p>
          <a:p>
            <a:endParaRPr lang="en-US" i="1" dirty="0"/>
          </a:p>
          <a:p>
            <a:r>
              <a:rPr lang="en-US" dirty="0" smtClean="0"/>
              <a:t>.</a:t>
            </a:r>
            <a:endParaRPr lang="es-ES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93" t="27679" r="33899" b="8681"/>
          <a:stretch>
            <a:fillRect/>
          </a:stretch>
        </p:blipFill>
        <p:spPr bwMode="auto">
          <a:xfrm>
            <a:off x="5580112" y="2276872"/>
            <a:ext cx="335209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</TotalTime>
  <Words>835</Words>
  <Application>Microsoft Office PowerPoint</Application>
  <PresentationFormat>Presentación en pantalla (4:3)</PresentationFormat>
  <Paragraphs>202</Paragraphs>
  <Slides>40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Another example with calculation of cadastral value and recurrent local property tax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    </vt:lpstr>
      <vt:lpstr>Diapositiva 40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05374200C</dc:creator>
  <cp:lastModifiedBy>05374200C</cp:lastModifiedBy>
  <cp:revision>79</cp:revision>
  <dcterms:created xsi:type="dcterms:W3CDTF">2015-05-10T16:18:21Z</dcterms:created>
  <dcterms:modified xsi:type="dcterms:W3CDTF">2015-05-21T10:24:41Z</dcterms:modified>
</cp:coreProperties>
</file>